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5" r:id="rId5"/>
    <p:sldMasterId id="2147483696" r:id="rId6"/>
    <p:sldMasterId id="2147483697" r:id="rId7"/>
    <p:sldMasterId id="2147483698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</p:sldIdLst>
  <p:sldSz cy="5143500" cx="9144000"/>
  <p:notesSz cx="6858000" cy="9144000"/>
  <p:embeddedFontLst>
    <p:embeddedFont>
      <p:font typeface="Muli"/>
      <p:regular r:id="rId72"/>
      <p:bold r:id="rId73"/>
      <p:italic r:id="rId74"/>
      <p:boldItalic r:id="rId75"/>
    </p:embeddedFont>
    <p:embeddedFont>
      <p:font typeface="Roboto"/>
      <p:regular r:id="rId76"/>
      <p:bold r:id="rId77"/>
      <p:italic r:id="rId78"/>
      <p:boldItalic r:id="rId79"/>
    </p:embeddedFont>
    <p:embeddedFont>
      <p:font typeface="Nunito"/>
      <p:regular r:id="rId80"/>
      <p:bold r:id="rId81"/>
      <p:italic r:id="rId82"/>
      <p:boldItalic r:id="rId83"/>
    </p:embeddedFont>
    <p:embeddedFont>
      <p:font typeface="Muli Regular"/>
      <p:regular r:id="rId84"/>
      <p:bold r:id="rId85"/>
      <p:italic r:id="rId86"/>
      <p:boldItalic r:id="rId87"/>
    </p:embeddedFont>
    <p:embeddedFont>
      <p:font typeface="Poppins"/>
      <p:regular r:id="rId88"/>
      <p:bold r:id="rId89"/>
      <p:italic r:id="rId90"/>
      <p:boldItalic r:id="rId91"/>
    </p:embeddedFont>
    <p:embeddedFont>
      <p:font typeface="Montserrat"/>
      <p:regular r:id="rId92"/>
      <p:bold r:id="rId93"/>
      <p:italic r:id="rId94"/>
      <p:boldItalic r:id="rId95"/>
    </p:embeddedFont>
    <p:embeddedFont>
      <p:font typeface="Poppins Light"/>
      <p:regular r:id="rId96"/>
      <p:bold r:id="rId97"/>
      <p:italic r:id="rId98"/>
      <p:boldItalic r:id="rId99"/>
    </p:embeddedFont>
    <p:embeddedFont>
      <p:font typeface="Maven Pro"/>
      <p:regular r:id="rId100"/>
      <p:bold r:id="rId101"/>
    </p:embeddedFont>
    <p:embeddedFont>
      <p:font typeface="Montserrat Light"/>
      <p:regular r:id="rId102"/>
      <p:bold r:id="rId103"/>
      <p:italic r:id="rId104"/>
      <p:boldItalic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46041E6-B88A-4EA1-A938-F717A267637F}">
  <a:tblStyle styleId="{646041E6-B88A-4EA1-A938-F717A267637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5" Type="http://schemas.openxmlformats.org/officeDocument/2006/relationships/font" Target="fonts/MontserratLight-boldItalic.fntdata"/><Relationship Id="rId104" Type="http://schemas.openxmlformats.org/officeDocument/2006/relationships/font" Target="fonts/MontserratLight-italic.fntdata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font" Target="fonts/MontserratLight-bold.fntdata"/><Relationship Id="rId102" Type="http://schemas.openxmlformats.org/officeDocument/2006/relationships/font" Target="fonts/MontserratLight-regular.fntdata"/><Relationship Id="rId101" Type="http://schemas.openxmlformats.org/officeDocument/2006/relationships/font" Target="fonts/MavenPro-bold.fntdata"/><Relationship Id="rId100" Type="http://schemas.openxmlformats.org/officeDocument/2006/relationships/font" Target="fonts/MavenPro-regular.fntdata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95" Type="http://schemas.openxmlformats.org/officeDocument/2006/relationships/font" Target="fonts/Montserrat-boldItalic.fntdata"/><Relationship Id="rId94" Type="http://schemas.openxmlformats.org/officeDocument/2006/relationships/font" Target="fonts/Montserrat-italic.fntdata"/><Relationship Id="rId97" Type="http://schemas.openxmlformats.org/officeDocument/2006/relationships/font" Target="fonts/PoppinsLight-bold.fntdata"/><Relationship Id="rId96" Type="http://schemas.openxmlformats.org/officeDocument/2006/relationships/font" Target="fonts/PoppinsLight-regular.fntdata"/><Relationship Id="rId11" Type="http://schemas.openxmlformats.org/officeDocument/2006/relationships/slide" Target="slides/slide2.xml"/><Relationship Id="rId99" Type="http://schemas.openxmlformats.org/officeDocument/2006/relationships/font" Target="fonts/PoppinsLight-boldItalic.fntdata"/><Relationship Id="rId10" Type="http://schemas.openxmlformats.org/officeDocument/2006/relationships/slide" Target="slides/slide1.xml"/><Relationship Id="rId98" Type="http://schemas.openxmlformats.org/officeDocument/2006/relationships/font" Target="fonts/PoppinsLight-italic.fntdata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font" Target="fonts/Poppins-boldItalic.fntdata"/><Relationship Id="rId90" Type="http://schemas.openxmlformats.org/officeDocument/2006/relationships/font" Target="fonts/Poppins-italic.fntdata"/><Relationship Id="rId93" Type="http://schemas.openxmlformats.org/officeDocument/2006/relationships/font" Target="fonts/Montserrat-bold.fntdata"/><Relationship Id="rId92" Type="http://schemas.openxmlformats.org/officeDocument/2006/relationships/font" Target="fonts/Montserrat-regular.fnt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84" Type="http://schemas.openxmlformats.org/officeDocument/2006/relationships/font" Target="fonts/MuliRegular-regular.fntdata"/><Relationship Id="rId83" Type="http://schemas.openxmlformats.org/officeDocument/2006/relationships/font" Target="fonts/Nunito-boldItalic.fntdata"/><Relationship Id="rId86" Type="http://schemas.openxmlformats.org/officeDocument/2006/relationships/font" Target="fonts/MuliRegular-italic.fntdata"/><Relationship Id="rId85" Type="http://schemas.openxmlformats.org/officeDocument/2006/relationships/font" Target="fonts/MuliRegular-bold.fntdata"/><Relationship Id="rId88" Type="http://schemas.openxmlformats.org/officeDocument/2006/relationships/font" Target="fonts/Poppins-regular.fntdata"/><Relationship Id="rId87" Type="http://schemas.openxmlformats.org/officeDocument/2006/relationships/font" Target="fonts/MuliRegular-boldItalic.fntdata"/><Relationship Id="rId89" Type="http://schemas.openxmlformats.org/officeDocument/2006/relationships/font" Target="fonts/Poppins-bold.fntdata"/><Relationship Id="rId80" Type="http://schemas.openxmlformats.org/officeDocument/2006/relationships/font" Target="fonts/Nunito-regular.fntdata"/><Relationship Id="rId82" Type="http://schemas.openxmlformats.org/officeDocument/2006/relationships/font" Target="fonts/Nunito-italic.fntdata"/><Relationship Id="rId81" Type="http://schemas.openxmlformats.org/officeDocument/2006/relationships/font" Target="fonts/Nunito-bold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Muli-bold.fntdata"/><Relationship Id="rId72" Type="http://schemas.openxmlformats.org/officeDocument/2006/relationships/font" Target="fonts/Muli-regular.fntdata"/><Relationship Id="rId75" Type="http://schemas.openxmlformats.org/officeDocument/2006/relationships/font" Target="fonts/Muli-boldItalic.fntdata"/><Relationship Id="rId74" Type="http://schemas.openxmlformats.org/officeDocument/2006/relationships/font" Target="fonts/Muli-italic.fntdata"/><Relationship Id="rId77" Type="http://schemas.openxmlformats.org/officeDocument/2006/relationships/font" Target="fonts/Roboto-bold.fntdata"/><Relationship Id="rId76" Type="http://schemas.openxmlformats.org/officeDocument/2006/relationships/font" Target="fonts/Roboto-regular.fntdata"/><Relationship Id="rId79" Type="http://schemas.openxmlformats.org/officeDocument/2006/relationships/font" Target="fonts/Roboto-boldItalic.fntdata"/><Relationship Id="rId78" Type="http://schemas.openxmlformats.org/officeDocument/2006/relationships/font" Target="fonts/Roboto-italic.fntdata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34b37a1ee_7_4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634b37a1ee_7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34b37a1ee_7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634b37a1ee_7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634b37a1ee_7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634b37a1ee_7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A switch is a component which controls the open-ness or closed-ness of an electric circuit. They allow control over current flow in a circuit </a:t>
            </a:r>
            <a:endParaRPr sz="10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634b37a1ee_7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634b37a1ee_7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A switch is a component which controls the open-ness or closed-ness of an electric circuit. They allow control over current flow in a circuit </a:t>
            </a:r>
            <a:endParaRPr sz="10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634b37a1ee_7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634b37a1ee_7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34b37a1ee_7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34b37a1ee_7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34b37a1ee_7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34b37a1ee_7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634b37a1ee_7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634b37a1ee_7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634b37a1ee_7_10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634b37a1ee_7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634b37a1ee_7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634b37a1ee_7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A switch is a component which controls the open-ness or closed-ness of an electric circuit. They allow control over current flow in a circuit </a:t>
            </a:r>
            <a:endParaRPr sz="10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34b37a1ee_7_1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34b37a1ee_7_1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634b37a1ee_7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634b37a1ee_7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634b37a1ee_7_1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634b37a1ee_7_1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SHOWN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34b37a1ee_7_1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634b37a1ee_7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SHOWN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634b37a1ee_7_1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634b37a1ee_7_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634b37a1ee_7_15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634b37a1ee_7_1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634b37a1ee_7_1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634b37a1ee_7_1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634b37a1ee_7_1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634b37a1ee_7_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18650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2170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634b37a1ee_7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634b37a1ee_7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634b37a1ee_7_1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634b37a1ee_7_1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634b37a1ee_7_16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634b37a1ee_7_1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634b37a1ee_7_16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634b37a1ee_7_1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34b37a1ee_7_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34b37a1ee_7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634b37a1ee_7_1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634b37a1ee_7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634b37a1ee_7_1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634b37a1ee_7_1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634b37a1ee_7_6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634b37a1ee_7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634b37a1ee_7_12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634b37a1ee_7_1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634b37a1ee_7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634b37a1ee_7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34b37a1ee_7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34b37a1ee_7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bab7eae56c9e4a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bab7eae56c9e4a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634b37a1ee_7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634b37a1ee_7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634b37a1ee_7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634b37a1ee_7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34b37a1ee_7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634b37a1ee_7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34b37a1ee_7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634b37a1ee_7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634b37a1ee_7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634b37a1ee_7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634b37a1ee_7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634b37a1ee_7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634b37a1ee_7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634b37a1ee_7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C1130"/>
                </a:solidFill>
                <a:latin typeface="Muli Regular"/>
                <a:ea typeface="Muli Regular"/>
                <a:cs typeface="Muli Regular"/>
                <a:sym typeface="Muli Regular"/>
              </a:rPr>
              <a:t>Software structure consist of two main functions −</a:t>
            </a:r>
            <a:endParaRPr sz="1800">
              <a:solidFill>
                <a:srgbClr val="4C1130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C1130"/>
                </a:solidFill>
                <a:latin typeface="Muli Regular"/>
                <a:ea typeface="Muli Regular"/>
                <a:cs typeface="Muli Regular"/>
                <a:sym typeface="Muli Regular"/>
              </a:rPr>
              <a:t>Void Setup()</a:t>
            </a:r>
            <a:r>
              <a:rPr lang="en" sz="1800">
                <a:solidFill>
                  <a:srgbClr val="4C1130"/>
                </a:solidFill>
                <a:latin typeface="Muli Regular"/>
                <a:ea typeface="Muli Regular"/>
                <a:cs typeface="Muli Regular"/>
                <a:sym typeface="Muli Regular"/>
              </a:rPr>
              <a:t>-</a:t>
            </a:r>
            <a:r>
              <a:rPr i="1" lang="en" sz="1800">
                <a:solidFill>
                  <a:srgbClr val="4C1130"/>
                </a:solidFill>
                <a:latin typeface="Muli Regular"/>
                <a:ea typeface="Muli Regular"/>
                <a:cs typeface="Muli Regular"/>
                <a:sym typeface="Muli Regular"/>
              </a:rPr>
              <a:t>The setup() function is called to initialize the variables, pin modes, start using libraries, etc. </a:t>
            </a:r>
            <a:endParaRPr i="1" sz="1800">
              <a:solidFill>
                <a:srgbClr val="4C1130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rgbClr val="4C1130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C1130"/>
                </a:solidFill>
                <a:latin typeface="Muli Regular"/>
                <a:ea typeface="Muli Regular"/>
                <a:cs typeface="Muli Regular"/>
                <a:sym typeface="Muli Regular"/>
              </a:rPr>
              <a:t>Void Loop ( )</a:t>
            </a:r>
            <a:r>
              <a:rPr lang="en" sz="1800">
                <a:solidFill>
                  <a:srgbClr val="4C1130"/>
                </a:solidFill>
                <a:latin typeface="Muli Regular"/>
                <a:ea typeface="Muli Regular"/>
                <a:cs typeface="Muli Regular"/>
                <a:sym typeface="Muli Regular"/>
              </a:rPr>
              <a:t> -</a:t>
            </a:r>
            <a:r>
              <a:rPr i="1" lang="en" sz="1800">
                <a:solidFill>
                  <a:srgbClr val="4C1130"/>
                </a:solidFill>
                <a:latin typeface="Muli Regular"/>
                <a:ea typeface="Muli Regular"/>
                <a:cs typeface="Muli Regular"/>
                <a:sym typeface="Muli Regular"/>
              </a:rPr>
              <a:t>After creating a setup() function, which initializes and sets the initial values.</a:t>
            </a:r>
            <a:endParaRPr i="1" sz="1800">
              <a:solidFill>
                <a:srgbClr val="4C1130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634b37a1ee_7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634b37a1ee_7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634b37a1ee_7_1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634b37a1ee_7_1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634b37a1ee_7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634b37a1ee_7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634b37a1ee_7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634b37a1ee_7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634b37a1ee_7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634b37a1ee_7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634b37a1ee_7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634b37a1ee_7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634b37a1ee_7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634b37a1ee_7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34b37a1ee_7_9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634b37a1ee_7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steering / fixed wheels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634b37a1ee_7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634b37a1ee_7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634b37a1ee_7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634b37a1ee_7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634b37a1ee_7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634b37a1ee_7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634b37a1ee_7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634b37a1ee_7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634b37a1ee_7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634b37a1ee_7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634b37a1ee_7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634b37a1ee_7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634b37a1ee_7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634b37a1ee_7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634b37a1ee_7_1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634b37a1ee_7_1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634b37a1ee_7_1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634b37a1ee_7_1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635f4aeba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635f4aeba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634b37a1ee_7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634b37a1ee_7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JK … SKIP TO NEXT SLIDE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634b37a1ee_7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634b37a1ee_7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634b37a1ee_7_15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634b37a1ee_7_1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634b37a1ee_7_1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634b37a1ee_7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634b37a1ee_7_9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634b37a1ee_7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34b37a1ee_7_9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34b37a1ee_7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634b37a1ee_7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634b37a1ee_7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60" name="Google Shape;60;p14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14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64" name="Google Shape;64;p14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" name="Google Shape;67;p14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68" name="Google Shape;68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72" name="Google Shape;72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14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76" name="Google Shape;76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15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85" name="Google Shape;85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89" name="Google Shape;89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2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126" name="Google Shape;126;p20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2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20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131" name="Google Shape;131;p2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20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135" name="Google Shape;135;p2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20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5" name="Google Shape;145;p21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53" name="Google Shape;153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23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57" name="Google Shape;157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2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61" name="Google Shape;161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23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6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76" name="Google Shape;176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7" name="Google Shape;177;p26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78" name="Google Shape;178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" name="Google Shape;179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0" name="Google Shape;180;p26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81" name="Google Shape;181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2" name="Google Shape;182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3" name="Google Shape;183;p26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84" name="Google Shape;184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" name="Google Shape;185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6" name="Google Shape;186;p26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187" name="Google Shape;187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88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" name="Google Shape;189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" name="Google Shape;190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1" name="Google Shape;191;p26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192" name="Google Shape;192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3" name="Google Shape;193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5" name="Google Shape;195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6" name="Google Shape;196;p26"/>
          <p:cNvSpPr txBox="1"/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97" name="Google Shape;197;p26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198" name="Google Shape;198;p26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199" name="Google Shape;199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" name="Google Shape;200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1" name="Google Shape;201;p26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02" name="Google Shape;202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3" name="Google Shape;203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4" name="Google Shape;204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7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207" name="Google Shape;207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" name="Google Shape;208;p27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209" name="Google Shape;209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0" name="Google Shape;210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1" name="Google Shape;211;p27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212" name="Google Shape;212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" name="Google Shape;213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4" name="Google Shape;214;p27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215" name="Google Shape;215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" name="Google Shape;216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7" name="Google Shape;217;p27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18" name="Google Shape;218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" name="Google Shape;219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" name="Google Shape;220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" name="Google Shape;221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2" name="Google Shape;222;p27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23" name="Google Shape;223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" name="Google Shape;224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" name="Google Shape;225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" name="Google Shape;226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7" name="Google Shape;227;p27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228" name="Google Shape;228;p27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229" name="Google Shape;229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0" name="Google Shape;230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1" name="Google Shape;231;p27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32" name="Google Shape;232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" name="Google Shape;233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4" name="Google Shape;234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Google Shape;235;p27"/>
          <p:cNvSpPr txBox="1"/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36" name="Google Shape;236;p27"/>
          <p:cNvSpPr txBox="1"/>
          <p:nvPr>
            <p:ph idx="1" type="subTitle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8"/>
          <p:cNvGrpSpPr/>
          <p:nvPr/>
        </p:nvGrpSpPr>
        <p:grpSpPr>
          <a:xfrm>
            <a:off x="4364072" y="-3213"/>
            <a:ext cx="4779928" cy="2524130"/>
            <a:chOff x="4364072" y="-3213"/>
            <a:chExt cx="4779928" cy="2524130"/>
          </a:xfrm>
        </p:grpSpPr>
        <p:pic>
          <p:nvPicPr>
            <p:cNvPr id="239" name="Google Shape;239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48921" y="20002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0" name="Google Shape;240;p28"/>
            <p:cNvGrpSpPr/>
            <p:nvPr/>
          </p:nvGrpSpPr>
          <p:grpSpPr>
            <a:xfrm flipH="1">
              <a:off x="7152344" y="1600887"/>
              <a:ext cx="1991656" cy="520699"/>
              <a:chOff x="0" y="0"/>
              <a:chExt cx="3429750" cy="896675"/>
            </a:xfrm>
          </p:grpSpPr>
          <p:pic>
            <p:nvPicPr>
              <p:cNvPr id="241" name="Google Shape;241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" name="Google Shape;242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3" name="Google Shape;243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48921" y="119819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4" name="Google Shape;244;p28"/>
            <p:cNvGrpSpPr/>
            <p:nvPr/>
          </p:nvGrpSpPr>
          <p:grpSpPr>
            <a:xfrm flipH="1">
              <a:off x="5957394" y="798862"/>
              <a:ext cx="3186606" cy="520699"/>
              <a:chOff x="0" y="0"/>
              <a:chExt cx="5487525" cy="896675"/>
            </a:xfrm>
          </p:grpSpPr>
          <p:pic>
            <p:nvPicPr>
              <p:cNvPr id="245" name="Google Shape;245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6" name="Google Shape;246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" name="Google Shape;247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8" name="Google Shape;248;p28"/>
            <p:cNvGrpSpPr/>
            <p:nvPr/>
          </p:nvGrpSpPr>
          <p:grpSpPr>
            <a:xfrm flipH="1">
              <a:off x="4364072" y="396118"/>
              <a:ext cx="4381556" cy="520699"/>
              <a:chOff x="0" y="0"/>
              <a:chExt cx="7545300" cy="896675"/>
            </a:xfrm>
          </p:grpSpPr>
          <p:pic>
            <p:nvPicPr>
              <p:cNvPr id="249" name="Google Shape;249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0" name="Google Shape;250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1" name="Google Shape;251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2" name="Google Shape;252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3" name="Google Shape;253;p28"/>
            <p:cNvGrpSpPr/>
            <p:nvPr/>
          </p:nvGrpSpPr>
          <p:grpSpPr>
            <a:xfrm flipH="1">
              <a:off x="4762444" y="-3213"/>
              <a:ext cx="4381556" cy="520699"/>
              <a:chOff x="0" y="0"/>
              <a:chExt cx="7545300" cy="896675"/>
            </a:xfrm>
          </p:grpSpPr>
          <p:pic>
            <p:nvPicPr>
              <p:cNvPr id="254" name="Google Shape;254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" name="Google Shape;255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58" name="Google Shape;258;p28"/>
          <p:cNvGrpSpPr/>
          <p:nvPr/>
        </p:nvGrpSpPr>
        <p:grpSpPr>
          <a:xfrm>
            <a:off x="-3" y="2743188"/>
            <a:ext cx="4381556" cy="2524130"/>
            <a:chOff x="4364072" y="-3213"/>
            <a:chExt cx="4381556" cy="2524130"/>
          </a:xfrm>
        </p:grpSpPr>
        <p:grpSp>
          <p:nvGrpSpPr>
            <p:cNvPr id="259" name="Google Shape;259;p28"/>
            <p:cNvGrpSpPr/>
            <p:nvPr/>
          </p:nvGrpSpPr>
          <p:grpSpPr>
            <a:xfrm flipH="1">
              <a:off x="4364072" y="2000218"/>
              <a:ext cx="4381556" cy="520699"/>
              <a:chOff x="0" y="0"/>
              <a:chExt cx="7545300" cy="896675"/>
            </a:xfrm>
          </p:grpSpPr>
          <p:pic>
            <p:nvPicPr>
              <p:cNvPr id="260" name="Google Shape;260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" name="Google Shape;261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2" name="Google Shape;262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" name="Google Shape;263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4" name="Google Shape;264;p28"/>
            <p:cNvGrpSpPr/>
            <p:nvPr/>
          </p:nvGrpSpPr>
          <p:grpSpPr>
            <a:xfrm flipH="1">
              <a:off x="4762444" y="1600887"/>
              <a:ext cx="3186606" cy="520699"/>
              <a:chOff x="2057775" y="0"/>
              <a:chExt cx="5487525" cy="896675"/>
            </a:xfrm>
          </p:grpSpPr>
          <p:pic>
            <p:nvPicPr>
              <p:cNvPr id="265" name="Google Shape;265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" name="Google Shape;266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7" name="Google Shape;267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8" name="Google Shape;268;p28"/>
            <p:cNvGrpSpPr/>
            <p:nvPr/>
          </p:nvGrpSpPr>
          <p:grpSpPr>
            <a:xfrm flipH="1">
              <a:off x="4364072" y="1198193"/>
              <a:ext cx="3186606" cy="520699"/>
              <a:chOff x="2057775" y="0"/>
              <a:chExt cx="5487525" cy="896675"/>
            </a:xfrm>
          </p:grpSpPr>
          <p:pic>
            <p:nvPicPr>
              <p:cNvPr id="269" name="Google Shape;269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" name="Google Shape;270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" name="Google Shape;271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2" name="Google Shape;272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3" name="Google Shape;273;p28"/>
            <p:cNvGrpSpPr/>
            <p:nvPr/>
          </p:nvGrpSpPr>
          <p:grpSpPr>
            <a:xfrm flipH="1">
              <a:off x="4364072" y="396118"/>
              <a:ext cx="1991656" cy="520699"/>
              <a:chOff x="4115550" y="0"/>
              <a:chExt cx="3429750" cy="896675"/>
            </a:xfrm>
          </p:grpSpPr>
          <p:pic>
            <p:nvPicPr>
              <p:cNvPr id="274" name="Google Shape;274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" name="Google Shape;275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6" name="Google Shape;276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7" name="Google Shape;277;p28"/>
          <p:cNvSpPr txBox="1"/>
          <p:nvPr>
            <p:ph idx="1" type="body"/>
          </p:nvPr>
        </p:nvSpPr>
        <p:spPr>
          <a:xfrm>
            <a:off x="2487650" y="1218025"/>
            <a:ext cx="4168800" cy="270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❑"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indent="-381000" lvl="3" marL="18288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indent="-381000" lvl="4" marL="22860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indent="-381000" lvl="5" marL="27432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indent="-381000" lvl="6" marL="32004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indent="-381000" lvl="7" marL="36576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indent="-381000" lvl="8" marL="41148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8" name="Google Shape;278;p28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9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281" name="Google Shape;281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3" name="Google Shape;283;p29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284" name="Google Shape;284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" name="Google Shape;285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6" name="Google Shape;286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7" name="Google Shape;287;p29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288" name="Google Shape;288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9" name="Google Shape;289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0" name="Google Shape;290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1" name="Google Shape;291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2" name="Google Shape;292;p29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293" name="Google Shape;293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6" name="Google Shape;296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97" name="Google Shape;297;p29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298" name="Google Shape;298;p29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299" name="Google Shape;299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0" name="Google Shape;300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1" name="Google Shape;301;p29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302" name="Google Shape;302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3" name="Google Shape;303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4" name="Google Shape;304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5" name="Google Shape;305;p29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06" name="Google Shape;306;p29"/>
          <p:cNvSpPr txBox="1"/>
          <p:nvPr>
            <p:ph idx="1" type="body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indent="-355600" lvl="8" marL="41148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/>
        </p:txBody>
      </p:sp>
      <p:sp>
        <p:nvSpPr>
          <p:cNvPr id="307" name="Google Shape;307;p29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30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310" name="Google Shape;310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2" name="Google Shape;312;p30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313" name="Google Shape;313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4" name="Google Shape;314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5" name="Google Shape;315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6" name="Google Shape;316;p30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317" name="Google Shape;317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" name="Google Shape;318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Google Shape;320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1" name="Google Shape;321;p30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322" name="Google Shape;322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3" name="Google Shape;323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4" name="Google Shape;324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" name="Google Shape;325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26" name="Google Shape;326;p30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327" name="Google Shape;327;p30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328" name="Google Shape;328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0" name="Google Shape;330;p30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331" name="Google Shape;331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Google Shape;332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3" name="Google Shape;333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30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35" name="Google Shape;335;p30"/>
          <p:cNvSpPr txBox="1"/>
          <p:nvPr>
            <p:ph idx="1" type="body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indent="-355600" lvl="8" marL="41148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/>
        </p:txBody>
      </p:sp>
      <p:sp>
        <p:nvSpPr>
          <p:cNvPr id="336" name="Google Shape;336;p30"/>
          <p:cNvSpPr txBox="1"/>
          <p:nvPr>
            <p:ph idx="2" type="body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indent="-355600" lvl="8" marL="41148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/>
        </p:txBody>
      </p:sp>
      <p:sp>
        <p:nvSpPr>
          <p:cNvPr id="337" name="Google Shape;337;p30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31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340" name="Google Shape;340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2" name="Google Shape;342;p31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343" name="Google Shape;343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4" name="Google Shape;344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5" name="Google Shape;345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6" name="Google Shape;346;p31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347" name="Google Shape;347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8" name="Google Shape;348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9" name="Google Shape;349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" name="Google Shape;350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1" name="Google Shape;351;p31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352" name="Google Shape;352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" name="Google Shape;353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4" name="Google Shape;354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5" name="Google Shape;355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56" name="Google Shape;356;p31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357" name="Google Shape;357;p31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358" name="Google Shape;358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9" name="Google Shape;359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0" name="Google Shape;360;p31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361" name="Google Shape;361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" name="Google Shape;362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63" name="Google Shape;363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" name="Google Shape;364;p31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5" name="Google Shape;365;p31"/>
          <p:cNvSpPr txBox="1"/>
          <p:nvPr>
            <p:ph idx="1" type="body"/>
          </p:nvPr>
        </p:nvSpPr>
        <p:spPr>
          <a:xfrm>
            <a:off x="776450" y="1524375"/>
            <a:ext cx="23277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❑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9pPr>
          </a:lstStyle>
          <a:p/>
        </p:txBody>
      </p:sp>
      <p:sp>
        <p:nvSpPr>
          <p:cNvPr id="366" name="Google Shape;366;p31"/>
          <p:cNvSpPr txBox="1"/>
          <p:nvPr>
            <p:ph idx="2" type="body"/>
          </p:nvPr>
        </p:nvSpPr>
        <p:spPr>
          <a:xfrm>
            <a:off x="3376062" y="1524375"/>
            <a:ext cx="23277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❑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9pPr>
          </a:lstStyle>
          <a:p/>
        </p:txBody>
      </p:sp>
      <p:sp>
        <p:nvSpPr>
          <p:cNvPr id="367" name="Google Shape;367;p31"/>
          <p:cNvSpPr txBox="1"/>
          <p:nvPr>
            <p:ph idx="3" type="body"/>
          </p:nvPr>
        </p:nvSpPr>
        <p:spPr>
          <a:xfrm>
            <a:off x="5975674" y="1524375"/>
            <a:ext cx="23277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❑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9pPr>
          </a:lstStyle>
          <a:p/>
        </p:txBody>
      </p:sp>
      <p:sp>
        <p:nvSpPr>
          <p:cNvPr id="368" name="Google Shape;368;p31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2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371" name="Google Shape;371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3" name="Google Shape;373;p32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374" name="Google Shape;374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5" name="Google Shape;375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6" name="Google Shape;376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7" name="Google Shape;377;p32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378" name="Google Shape;378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9" name="Google Shape;379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0" name="Google Shape;380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1" name="Google Shape;381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2" name="Google Shape;382;p32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383" name="Google Shape;383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4" name="Google Shape;384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5" name="Google Shape;385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6" name="Google Shape;386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87" name="Google Shape;387;p32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388" name="Google Shape;388;p32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389" name="Google Shape;389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0" name="Google Shape;390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1" name="Google Shape;391;p32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392" name="Google Shape;392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3" name="Google Shape;393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4" name="Google Shape;394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5" name="Google Shape;395;p32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96" name="Google Shape;396;p32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33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399" name="Google Shape;399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1" name="Google Shape;401;p33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402" name="Google Shape;402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3" name="Google Shape;403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4" name="Google Shape;404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5" name="Google Shape;405;p33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406" name="Google Shape;406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7" name="Google Shape;407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8" name="Google Shape;408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9" name="Google Shape;409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0" name="Google Shape;410;p33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411" name="Google Shape;411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" name="Google Shape;412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3" name="Google Shape;413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4" name="Google Shape;414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15" name="Google Shape;415;p33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416" name="Google Shape;416;p33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417" name="Google Shape;417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" name="Google Shape;418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9" name="Google Shape;419;p33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420" name="Google Shape;420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1" name="Google Shape;421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2" name="Google Shape;422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3" name="Google Shape;423;p33"/>
          <p:cNvSpPr txBox="1"/>
          <p:nvPr>
            <p:ph idx="1" type="body"/>
          </p:nvPr>
        </p:nvSpPr>
        <p:spPr>
          <a:xfrm>
            <a:off x="1288075" y="3945179"/>
            <a:ext cx="6483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24" name="Google Shape;424;p33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ig emboss" type="blank">
  <p:cSld name="BLANK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4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7" name="Google Shape;427;p34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428" name="Google Shape;428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2" name="Google Shape;432;p34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433" name="Google Shape;433;p3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4" name="Google Shape;434;p3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35" name="Google Shape;435;p34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436" name="Google Shape;436;p34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437" name="Google Shape;437;p3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" name="Google Shape;438;p3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9" name="Google Shape;439;p3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0" name="Google Shape;440;p34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441" name="Google Shape;441;p3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" name="Google Shape;442;p3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43" name="Google Shape;443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46" name="Google Shape;446;p35"/>
          <p:cNvGrpSpPr/>
          <p:nvPr/>
        </p:nvGrpSpPr>
        <p:grpSpPr>
          <a:xfrm>
            <a:off x="-4" y="2743188"/>
            <a:ext cx="3186606" cy="2524130"/>
            <a:chOff x="4364071" y="-3213"/>
            <a:chExt cx="3186606" cy="2524130"/>
          </a:xfrm>
        </p:grpSpPr>
        <p:grpSp>
          <p:nvGrpSpPr>
            <p:cNvPr id="447" name="Google Shape;447;p35"/>
            <p:cNvGrpSpPr/>
            <p:nvPr/>
          </p:nvGrpSpPr>
          <p:grpSpPr>
            <a:xfrm flipH="1">
              <a:off x="4364072" y="2000218"/>
              <a:ext cx="3186606" cy="520699"/>
              <a:chOff x="2057775" y="0"/>
              <a:chExt cx="5487525" cy="896675"/>
            </a:xfrm>
          </p:grpSpPr>
          <p:pic>
            <p:nvPicPr>
              <p:cNvPr id="448" name="Google Shape;448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9" name="Google Shape;449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1" name="Google Shape;451;p35"/>
            <p:cNvGrpSpPr/>
            <p:nvPr/>
          </p:nvGrpSpPr>
          <p:grpSpPr>
            <a:xfrm flipH="1">
              <a:off x="4762444" y="1600887"/>
              <a:ext cx="1991656" cy="520699"/>
              <a:chOff x="4115550" y="0"/>
              <a:chExt cx="3429750" cy="896675"/>
            </a:xfrm>
          </p:grpSpPr>
          <p:pic>
            <p:nvPicPr>
              <p:cNvPr id="452" name="Google Shape;452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4" name="Google Shape;454;p35"/>
            <p:cNvGrpSpPr/>
            <p:nvPr/>
          </p:nvGrpSpPr>
          <p:grpSpPr>
            <a:xfrm flipH="1">
              <a:off x="4364072" y="1198193"/>
              <a:ext cx="1991656" cy="520699"/>
              <a:chOff x="4115550" y="0"/>
              <a:chExt cx="3429750" cy="896675"/>
            </a:xfrm>
          </p:grpSpPr>
          <p:pic>
            <p:nvPicPr>
              <p:cNvPr id="455" name="Google Shape;455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6" name="Google Shape;456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7" name="Google Shape;457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364071" y="3961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0" name="Google Shape;460;p35"/>
          <p:cNvGrpSpPr/>
          <p:nvPr/>
        </p:nvGrpSpPr>
        <p:grpSpPr>
          <a:xfrm>
            <a:off x="5957394" y="-3213"/>
            <a:ext cx="3186606" cy="2124799"/>
            <a:chOff x="5957394" y="-3213"/>
            <a:chExt cx="3186606" cy="2124799"/>
          </a:xfrm>
        </p:grpSpPr>
        <p:grpSp>
          <p:nvGrpSpPr>
            <p:cNvPr id="461" name="Google Shape;461;p35"/>
            <p:cNvGrpSpPr/>
            <p:nvPr/>
          </p:nvGrpSpPr>
          <p:grpSpPr>
            <a:xfrm flipH="1">
              <a:off x="5957394" y="-3213"/>
              <a:ext cx="3186606" cy="520699"/>
              <a:chOff x="0" y="0"/>
              <a:chExt cx="5487525" cy="896675"/>
            </a:xfrm>
          </p:grpSpPr>
          <p:pic>
            <p:nvPicPr>
              <p:cNvPr id="462" name="Google Shape;462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Google Shape;463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4" name="Google Shape;464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5" name="Google Shape;465;p35"/>
            <p:cNvGrpSpPr/>
            <p:nvPr/>
          </p:nvGrpSpPr>
          <p:grpSpPr>
            <a:xfrm flipH="1">
              <a:off x="6753972" y="396118"/>
              <a:ext cx="1991656" cy="520699"/>
              <a:chOff x="0" y="0"/>
              <a:chExt cx="3429750" cy="896675"/>
            </a:xfrm>
          </p:grpSpPr>
          <p:pic>
            <p:nvPicPr>
              <p:cNvPr id="466" name="Google Shape;466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7" name="Google Shape;467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8" name="Google Shape;468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8347294" y="1600887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9" name="Google Shape;469;p35"/>
            <p:cNvGrpSpPr/>
            <p:nvPr/>
          </p:nvGrpSpPr>
          <p:grpSpPr>
            <a:xfrm flipH="1">
              <a:off x="7152344" y="798862"/>
              <a:ext cx="1991656" cy="520699"/>
              <a:chOff x="0" y="0"/>
              <a:chExt cx="3429750" cy="896675"/>
            </a:xfrm>
          </p:grpSpPr>
          <p:pic>
            <p:nvPicPr>
              <p:cNvPr id="470" name="Google Shape;470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1" name="Google Shape;471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7"/>
          <p:cNvSpPr txBox="1"/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8"/>
          <p:cNvSpPr txBox="1"/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3" name="Google Shape;483;p38"/>
          <p:cNvSpPr txBox="1"/>
          <p:nvPr>
            <p:ph idx="1" type="subTitle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9"/>
          <p:cNvSpPr txBox="1"/>
          <p:nvPr>
            <p:ph idx="1" type="body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A4BC"/>
              </a:buClr>
              <a:buSzPts val="3200"/>
              <a:buChar char="●"/>
              <a:defRPr sz="3200">
                <a:solidFill>
                  <a:srgbClr val="A7A4BC"/>
                </a:solidFill>
              </a:defRPr>
            </a:lvl1pPr>
            <a:lvl2pPr indent="-431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2pPr>
            <a:lvl3pPr indent="-431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3pPr>
            <a:lvl4pPr indent="-431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4pPr>
            <a:lvl5pPr indent="-431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5pPr>
            <a:lvl6pPr indent="-431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6pPr>
            <a:lvl7pPr indent="-431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7pPr>
            <a:lvl8pPr indent="-431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8pPr>
            <a:lvl9pPr indent="-431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9pPr>
          </a:lstStyle>
          <a:p/>
        </p:txBody>
      </p:sp>
      <p:sp>
        <p:nvSpPr>
          <p:cNvPr id="487" name="Google Shape;487;p39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b="1" sz="9600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8" name="Google Shape;488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0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92" name="Google Shape;492;p40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493" name="Google Shape;493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 mask">
  <p:cSld name="TITLE_AND_BODY_1">
    <p:bg>
      <p:bgPr>
        <a:solidFill>
          <a:srgbClr val="A7D86D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41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496" name="Google Shape;496;p41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41"/>
          <p:cNvSpPr txBox="1"/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9" name="Google Shape;499;p41"/>
          <p:cNvSpPr txBox="1"/>
          <p:nvPr>
            <p:ph idx="1" type="body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00" name="Google Shape;500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2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04" name="Google Shape;504;p42"/>
          <p:cNvSpPr txBox="1"/>
          <p:nvPr>
            <p:ph idx="1" type="body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05" name="Google Shape;505;p42"/>
          <p:cNvSpPr txBox="1"/>
          <p:nvPr>
            <p:ph idx="2" type="body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06" name="Google Shape;506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09" name="Google Shape;509;p43"/>
          <p:cNvSpPr txBox="1"/>
          <p:nvPr>
            <p:ph idx="1" type="body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0" name="Google Shape;510;p43"/>
          <p:cNvSpPr txBox="1"/>
          <p:nvPr>
            <p:ph idx="2" type="body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1" name="Google Shape;511;p43"/>
          <p:cNvSpPr txBox="1"/>
          <p:nvPr>
            <p:ph idx="3" type="body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2" name="Google Shape;512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4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16" name="Google Shape;516;p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illustration">
  <p:cSld name="TITLE_ONLY_1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19" name="Google Shape;519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522" name="Google Shape;522;p4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3" name="Google Shape;52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0275" y="2032125"/>
            <a:ext cx="3761325" cy="29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o illustration">
  <p:cSld name="BLANK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9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2" name="Google Shape;532;p49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533" name="Google Shape;533;p49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9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9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4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7" name="Google Shape;537;p49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538" name="Google Shape;538;p4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4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542" name="Google Shape;542;p4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" name="Google Shape;545;p49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46" name="Google Shape;546;p4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bg>
      <p:bgPr>
        <a:solidFill>
          <a:schemeClr val="accent6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0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0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2" name="Google Shape;552;p50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553" name="Google Shape;553;p50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0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50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557" name="Google Shape;557;p50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0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" name="Google Shape;560;p50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561" name="Google Shape;561;p5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50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565" name="Google Shape;565;p5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5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569" name="Google Shape;569;p5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2" name="Google Shape;572;p50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573" name="Google Shape;573;p50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4" name="Google Shape;574;p5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3">
  <p:cSld name="TITLE_3">
    <p:bg>
      <p:bgPr>
        <a:solidFill>
          <a:schemeClr val="accent6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1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1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0" name="Google Shape;580;p51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581" name="Google Shape;581;p51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1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1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51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585" name="Google Shape;585;p51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1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51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589" name="Google Shape;589;p5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51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593" name="Google Shape;593;p5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Google Shape;596;p51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597" name="Google Shape;597;p5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0" name="Google Shape;600;p51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601" name="Google Shape;601;p51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2" name="Google Shape;602;p5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55600" lvl="1" marL="9144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55600" lvl="2" marL="13716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55600" lvl="3" marL="18288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55600" lvl="4" marL="22860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55600" lvl="5" marL="27432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55600" lvl="6" marL="32004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55600" lvl="7" marL="36576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55600" lvl="8" marL="41148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992003" y="119700"/>
            <a:ext cx="1037273" cy="393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6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74" name="Google Shape;474;p36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Regular"/>
              <a:buChar char="●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○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■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●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○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■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●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○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■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/>
        </p:txBody>
      </p:sp>
      <p:sp>
        <p:nvSpPr>
          <p:cNvPr id="475" name="Google Shape;475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6" name="Google Shape;476;p36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992003" y="119700"/>
            <a:ext cx="1037273" cy="393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7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arduino.cc/en/Tutorial/PWM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png"/><Relationship Id="rId4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4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8" name="Google Shape;6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963" y="1681802"/>
            <a:ext cx="4616673" cy="175177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2"/>
          <p:cNvSpPr txBox="1"/>
          <p:nvPr>
            <p:ph idx="4294967295" type="ctrTitle"/>
          </p:nvPr>
        </p:nvSpPr>
        <p:spPr>
          <a:xfrm>
            <a:off x="-159100" y="1092500"/>
            <a:ext cx="5391000" cy="29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rgbClr val="00AEFF"/>
                </a:solidFill>
              </a:rPr>
              <a:t>RAS</a:t>
            </a:r>
            <a:endParaRPr sz="14000">
              <a:solidFill>
                <a:srgbClr val="00AE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rgbClr val="00AEFF"/>
                </a:solidFill>
              </a:rPr>
              <a:t>1ST</a:t>
            </a:r>
            <a:endParaRPr sz="14000">
              <a:solidFill>
                <a:srgbClr val="00AE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rgbClr val="00AEFF"/>
                </a:solidFill>
              </a:rPr>
              <a:t>WS</a:t>
            </a:r>
            <a:endParaRPr sz="14000">
              <a:solidFill>
                <a:srgbClr val="00AE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75" y="556050"/>
            <a:ext cx="7927825" cy="43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2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Switches</a:t>
            </a:r>
            <a:endParaRPr sz="5400"/>
          </a:p>
        </p:txBody>
      </p:sp>
      <p:sp>
        <p:nvSpPr>
          <p:cNvPr id="678" name="Google Shape;678;p62"/>
          <p:cNvSpPr txBox="1"/>
          <p:nvPr>
            <p:ph idx="4294967295" type="subTitle"/>
          </p:nvPr>
        </p:nvSpPr>
        <p:spPr>
          <a:xfrm>
            <a:off x="457050" y="2049475"/>
            <a:ext cx="4144200" cy="24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Definition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500" y="1044175"/>
            <a:ext cx="1795500" cy="17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500" y="1044175"/>
            <a:ext cx="1795500" cy="17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3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Switches</a:t>
            </a:r>
            <a:endParaRPr sz="5400"/>
          </a:p>
        </p:txBody>
      </p:sp>
      <p:sp>
        <p:nvSpPr>
          <p:cNvPr id="686" name="Google Shape;686;p63"/>
          <p:cNvSpPr txBox="1"/>
          <p:nvPr>
            <p:ph idx="4294967295" type="subTitle"/>
          </p:nvPr>
        </p:nvSpPr>
        <p:spPr>
          <a:xfrm>
            <a:off x="457050" y="2049475"/>
            <a:ext cx="4144200" cy="24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Ty</a:t>
            </a:r>
            <a:r>
              <a:rPr b="1" lang="en">
                <a:latin typeface="Muli"/>
                <a:ea typeface="Muli"/>
                <a:cs typeface="Muli"/>
                <a:sym typeface="Muli"/>
              </a:rPr>
              <a:t>pes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SPST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SPDT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DPDT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64"/>
          <p:cNvPicPr preferRelativeResize="0"/>
          <p:nvPr/>
        </p:nvPicPr>
        <p:blipFill rotWithShape="1">
          <a:blip r:embed="rId3">
            <a:alphaModFix/>
          </a:blip>
          <a:srcRect b="0" l="0" r="34810" t="26351"/>
          <a:stretch/>
        </p:blipFill>
        <p:spPr>
          <a:xfrm>
            <a:off x="3815225" y="1828800"/>
            <a:ext cx="3228125" cy="14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4"/>
          <p:cNvPicPr preferRelativeResize="0"/>
          <p:nvPr/>
        </p:nvPicPr>
        <p:blipFill rotWithShape="1">
          <a:blip r:embed="rId4">
            <a:alphaModFix/>
          </a:blip>
          <a:srcRect b="14925" l="0" r="0" t="27181"/>
          <a:stretch/>
        </p:blipFill>
        <p:spPr>
          <a:xfrm>
            <a:off x="7043350" y="1764513"/>
            <a:ext cx="1795500" cy="10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9800" y="1248026"/>
            <a:ext cx="5279049" cy="25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64"/>
          <p:cNvSpPr txBox="1"/>
          <p:nvPr/>
        </p:nvSpPr>
        <p:spPr>
          <a:xfrm>
            <a:off x="389675" y="944725"/>
            <a:ext cx="6196500" cy="29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Single Pole Single Throw</a:t>
            </a:r>
            <a:endParaRPr sz="4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(SPST)</a:t>
            </a:r>
            <a:endParaRPr sz="48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5"/>
          <p:cNvSpPr txBox="1"/>
          <p:nvPr/>
        </p:nvSpPr>
        <p:spPr>
          <a:xfrm>
            <a:off x="389675" y="944725"/>
            <a:ext cx="6196500" cy="29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aven Pro"/>
                <a:ea typeface="Maven Pro"/>
                <a:cs typeface="Maven Pro"/>
                <a:sym typeface="Maven Pro"/>
              </a:rPr>
              <a:t>Single Pole Double </a:t>
            </a:r>
            <a:endParaRPr sz="4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aven Pro"/>
                <a:ea typeface="Maven Pro"/>
                <a:cs typeface="Maven Pro"/>
                <a:sym typeface="Maven Pro"/>
              </a:rPr>
              <a:t>Throw</a:t>
            </a:r>
            <a:endParaRPr sz="4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aven Pro"/>
                <a:ea typeface="Maven Pro"/>
                <a:cs typeface="Maven Pro"/>
                <a:sym typeface="Maven Pro"/>
              </a:rPr>
              <a:t>(SPDT)</a:t>
            </a:r>
            <a:endParaRPr sz="48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00" name="Google Shape;700;p65"/>
          <p:cNvPicPr preferRelativeResize="0"/>
          <p:nvPr/>
        </p:nvPicPr>
        <p:blipFill rotWithShape="1">
          <a:blip r:embed="rId3">
            <a:alphaModFix/>
          </a:blip>
          <a:srcRect b="27986" l="0" r="34810" t="26351"/>
          <a:stretch/>
        </p:blipFill>
        <p:spPr>
          <a:xfrm>
            <a:off x="3827600" y="1971700"/>
            <a:ext cx="3228125" cy="8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5"/>
          <p:cNvPicPr preferRelativeResize="0"/>
          <p:nvPr/>
        </p:nvPicPr>
        <p:blipFill rotWithShape="1">
          <a:blip r:embed="rId4">
            <a:alphaModFix/>
          </a:blip>
          <a:srcRect b="14925" l="0" r="0" t="27181"/>
          <a:stretch/>
        </p:blipFill>
        <p:spPr>
          <a:xfrm>
            <a:off x="7055725" y="1907413"/>
            <a:ext cx="1795500" cy="10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6"/>
          <p:cNvSpPr txBox="1"/>
          <p:nvPr/>
        </p:nvSpPr>
        <p:spPr>
          <a:xfrm>
            <a:off x="493575" y="632975"/>
            <a:ext cx="4182300" cy="3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aven Pro"/>
                <a:ea typeface="Maven Pro"/>
                <a:cs typeface="Maven Pro"/>
                <a:sym typeface="Maven Pro"/>
              </a:rPr>
              <a:t>Double Pole Double Throw</a:t>
            </a:r>
            <a:endParaRPr sz="4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aven Pro"/>
                <a:ea typeface="Maven Pro"/>
                <a:cs typeface="Maven Pro"/>
                <a:sym typeface="Maven Pro"/>
              </a:rPr>
              <a:t>(SPDT)</a:t>
            </a:r>
            <a:endParaRPr sz="48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07" name="Google Shape;70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175" y="2305925"/>
            <a:ext cx="5715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00" y="393725"/>
            <a:ext cx="2616711" cy="46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950" y="160675"/>
            <a:ext cx="5221450" cy="45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1"/>
            </a:gs>
            <a:gs pos="44000">
              <a:srgbClr val="E9EDF3">
                <a:alpha val="19607"/>
              </a:srgbClr>
            </a:gs>
            <a:gs pos="72000">
              <a:srgbClr val="E9EDF3">
                <a:alpha val="64705"/>
              </a:srgbClr>
            </a:gs>
            <a:gs pos="100000">
              <a:srgbClr val="D0D8E5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8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719" name="Google Shape;719;p68"/>
          <p:cNvSpPr txBox="1"/>
          <p:nvPr/>
        </p:nvSpPr>
        <p:spPr>
          <a:xfrm>
            <a:off x="685800" y="135915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Poppins"/>
                <a:ea typeface="Poppins"/>
                <a:cs typeface="Poppins"/>
                <a:sym typeface="Poppins"/>
              </a:rPr>
              <a:t>Actuators</a:t>
            </a:r>
            <a:r>
              <a:rPr b="1" lang="en" sz="4800"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4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0" name="Google Shape;720;p68"/>
          <p:cNvSpPr txBox="1"/>
          <p:nvPr/>
        </p:nvSpPr>
        <p:spPr>
          <a:xfrm>
            <a:off x="1314450" y="2730750"/>
            <a:ext cx="64677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rPr>
              <a:t>Let's</a:t>
            </a:r>
            <a:r>
              <a:rPr lang="en"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rPr>
              <a:t> get moving </a:t>
            </a:r>
            <a:endParaRPr sz="2200">
              <a:solidFill>
                <a:srgbClr val="65617D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9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Motors </a:t>
            </a:r>
            <a:endParaRPr sz="5400"/>
          </a:p>
        </p:txBody>
      </p:sp>
      <p:sp>
        <p:nvSpPr>
          <p:cNvPr id="726" name="Google Shape;726;p69"/>
          <p:cNvSpPr txBox="1"/>
          <p:nvPr>
            <p:ph idx="4294967295" type="subTitle"/>
          </p:nvPr>
        </p:nvSpPr>
        <p:spPr>
          <a:xfrm>
            <a:off x="457050" y="2049475"/>
            <a:ext cx="4144200" cy="24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7" name="Google Shape;72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500" y="1044175"/>
            <a:ext cx="1795500" cy="17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500" y="1044175"/>
            <a:ext cx="1795500" cy="17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150" y="993688"/>
            <a:ext cx="19621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70"/>
          <p:cNvPicPr preferRelativeResize="0"/>
          <p:nvPr/>
        </p:nvPicPr>
        <p:blipFill rotWithShape="1">
          <a:blip r:embed="rId4">
            <a:alphaModFix/>
          </a:blip>
          <a:srcRect b="16275" l="0" r="0" t="0"/>
          <a:stretch/>
        </p:blipFill>
        <p:spPr>
          <a:xfrm>
            <a:off x="877325" y="2991875"/>
            <a:ext cx="2346726" cy="175265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70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 Motors</a:t>
            </a:r>
            <a:endParaRPr/>
          </a:p>
        </p:txBody>
      </p:sp>
      <p:pic>
        <p:nvPicPr>
          <p:cNvPr id="736" name="Google Shape;736;p70"/>
          <p:cNvPicPr preferRelativeResize="0"/>
          <p:nvPr/>
        </p:nvPicPr>
        <p:blipFill rotWithShape="1">
          <a:blip r:embed="rId5">
            <a:alphaModFix/>
          </a:blip>
          <a:srcRect b="32948" l="0" r="0" t="24782"/>
          <a:stretch/>
        </p:blipFill>
        <p:spPr>
          <a:xfrm>
            <a:off x="5525750" y="3284663"/>
            <a:ext cx="2761100" cy="116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2650" y="2991875"/>
            <a:ext cx="2149300" cy="17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53"/>
          <p:cNvSpPr txBox="1"/>
          <p:nvPr>
            <p:ph idx="4294967295" type="ctrTitle"/>
          </p:nvPr>
        </p:nvSpPr>
        <p:spPr>
          <a:xfrm>
            <a:off x="-159100" y="1092500"/>
            <a:ext cx="5391000" cy="29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rgbClr val="00AEFF"/>
                </a:solidFill>
              </a:rPr>
              <a:t>RAS</a:t>
            </a:r>
            <a:endParaRPr sz="14000">
              <a:solidFill>
                <a:srgbClr val="00AE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rgbClr val="00AEFF"/>
                </a:solidFill>
              </a:rPr>
              <a:t>1ST</a:t>
            </a:r>
            <a:endParaRPr sz="14000">
              <a:solidFill>
                <a:srgbClr val="00AE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rgbClr val="00AEFF"/>
                </a:solidFill>
              </a:rPr>
              <a:t>WS</a:t>
            </a:r>
            <a:endParaRPr sz="14000">
              <a:solidFill>
                <a:srgbClr val="00AEFF"/>
              </a:solidFill>
            </a:endParaRPr>
          </a:p>
        </p:txBody>
      </p:sp>
      <p:sp>
        <p:nvSpPr>
          <p:cNvPr id="616" name="Google Shape;616;p53"/>
          <p:cNvSpPr txBox="1"/>
          <p:nvPr/>
        </p:nvSpPr>
        <p:spPr>
          <a:xfrm>
            <a:off x="4467350" y="1183050"/>
            <a:ext cx="4395300" cy="27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IN COLLABORATION WITH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Muli"/>
                <a:ea typeface="Muli"/>
                <a:cs typeface="Muli"/>
                <a:sym typeface="Muli"/>
              </a:rPr>
              <a:t>Computer Society </a:t>
            </a:r>
            <a:endParaRPr b="1" sz="36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Muli"/>
                <a:ea typeface="Muli"/>
                <a:cs typeface="Muli"/>
                <a:sym typeface="Muli"/>
              </a:rPr>
              <a:t>(CS)</a:t>
            </a:r>
            <a:endParaRPr b="1" sz="36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71"/>
          <p:cNvPicPr preferRelativeResize="0"/>
          <p:nvPr/>
        </p:nvPicPr>
        <p:blipFill rotWithShape="1">
          <a:blip r:embed="rId3">
            <a:alphaModFix/>
          </a:blip>
          <a:srcRect b="20205" l="7743" r="11676" t="18952"/>
          <a:stretch/>
        </p:blipFill>
        <p:spPr>
          <a:xfrm>
            <a:off x="1378437" y="2534675"/>
            <a:ext cx="2840700" cy="214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71"/>
          <p:cNvPicPr preferRelativeResize="0"/>
          <p:nvPr/>
        </p:nvPicPr>
        <p:blipFill rotWithShape="1">
          <a:blip r:embed="rId4">
            <a:alphaModFix/>
          </a:blip>
          <a:srcRect b="0" l="8024" r="4279" t="11816"/>
          <a:stretch/>
        </p:blipFill>
        <p:spPr>
          <a:xfrm>
            <a:off x="5054124" y="2480025"/>
            <a:ext cx="2711439" cy="225434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71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>
              <a:solidFill>
                <a:srgbClr val="6AA84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 Motors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72"/>
          <p:cNvPicPr preferRelativeResize="0"/>
          <p:nvPr/>
        </p:nvPicPr>
        <p:blipFill rotWithShape="1">
          <a:blip r:embed="rId3">
            <a:alphaModFix/>
          </a:blip>
          <a:srcRect b="19995" l="5410" r="0" t="17656"/>
          <a:stretch/>
        </p:blipFill>
        <p:spPr>
          <a:xfrm>
            <a:off x="4964550" y="2508425"/>
            <a:ext cx="3134799" cy="206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2"/>
          <p:cNvPicPr preferRelativeResize="0"/>
          <p:nvPr/>
        </p:nvPicPr>
        <p:blipFill rotWithShape="1">
          <a:blip r:embed="rId4">
            <a:alphaModFix/>
          </a:blip>
          <a:srcRect b="3683" l="0" r="0" t="6022"/>
          <a:stretch/>
        </p:blipFill>
        <p:spPr>
          <a:xfrm>
            <a:off x="1743075" y="2571750"/>
            <a:ext cx="2498551" cy="21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2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Stepper Motors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73"/>
          <p:cNvPicPr preferRelativeResize="0"/>
          <p:nvPr/>
        </p:nvPicPr>
        <p:blipFill rotWithShape="1">
          <a:blip r:embed="rId3">
            <a:alphaModFix/>
          </a:blip>
          <a:srcRect b="0" l="18591" r="23454" t="0"/>
          <a:stretch/>
        </p:blipFill>
        <p:spPr>
          <a:xfrm>
            <a:off x="480600" y="64950"/>
            <a:ext cx="3701750" cy="47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823" y="879675"/>
            <a:ext cx="4041550" cy="3031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1"/>
            </a:gs>
            <a:gs pos="44000">
              <a:srgbClr val="E9EDF3">
                <a:alpha val="19607"/>
              </a:srgbClr>
            </a:gs>
            <a:gs pos="72000">
              <a:srgbClr val="E9EDF3">
                <a:alpha val="64705"/>
              </a:srgbClr>
            </a:gs>
            <a:gs pos="100000">
              <a:srgbClr val="D0D8E5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4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763" name="Google Shape;763;p74"/>
          <p:cNvSpPr txBox="1"/>
          <p:nvPr/>
        </p:nvSpPr>
        <p:spPr>
          <a:xfrm>
            <a:off x="685800" y="135915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Poppins"/>
                <a:ea typeface="Poppins"/>
                <a:cs typeface="Poppins"/>
                <a:sym typeface="Poppins"/>
              </a:rPr>
              <a:t>POWER SUPPLY</a:t>
            </a:r>
            <a:endParaRPr b="1" sz="4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4" name="Google Shape;764;p74"/>
          <p:cNvSpPr txBox="1"/>
          <p:nvPr/>
        </p:nvSpPr>
        <p:spPr>
          <a:xfrm>
            <a:off x="1314450" y="2730750"/>
            <a:ext cx="64677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rPr>
              <a:t>BATTERIES</a:t>
            </a:r>
            <a:endParaRPr sz="2200">
              <a:solidFill>
                <a:srgbClr val="65617D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238" y="2682013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113" y="2559400"/>
            <a:ext cx="2093075" cy="20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75"/>
          <p:cNvPicPr preferRelativeResize="0"/>
          <p:nvPr/>
        </p:nvPicPr>
        <p:blipFill rotWithShape="1">
          <a:blip r:embed="rId5">
            <a:alphaModFix/>
          </a:blip>
          <a:srcRect b="19879" l="0" r="0" t="17958"/>
          <a:stretch/>
        </p:blipFill>
        <p:spPr>
          <a:xfrm>
            <a:off x="5429213" y="2496662"/>
            <a:ext cx="2972674" cy="1847849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75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Li-po batteries</a:t>
            </a:r>
            <a:r>
              <a:rPr lang="en" sz="7200">
                <a:solidFill>
                  <a:srgbClr val="6AA84F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76"/>
          <p:cNvPicPr preferRelativeResize="0"/>
          <p:nvPr/>
        </p:nvPicPr>
        <p:blipFill rotWithShape="1">
          <a:blip r:embed="rId3">
            <a:alphaModFix/>
          </a:blip>
          <a:srcRect b="10250" l="14786" r="20978" t="17048"/>
          <a:stretch/>
        </p:blipFill>
        <p:spPr>
          <a:xfrm>
            <a:off x="5072925" y="2424575"/>
            <a:ext cx="2402900" cy="227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4513" y="2321663"/>
            <a:ext cx="3170787" cy="23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6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Li-ion batteries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77"/>
          <p:cNvPicPr preferRelativeResize="0"/>
          <p:nvPr/>
        </p:nvPicPr>
        <p:blipFill rotWithShape="1">
          <a:blip r:embed="rId3">
            <a:alphaModFix/>
          </a:blip>
          <a:srcRect b="5508" l="0" r="0" t="0"/>
          <a:stretch/>
        </p:blipFill>
        <p:spPr>
          <a:xfrm>
            <a:off x="1280188" y="1286025"/>
            <a:ext cx="6583624" cy="3724176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77"/>
          <p:cNvSpPr txBox="1"/>
          <p:nvPr>
            <p:ph type="title"/>
          </p:nvPr>
        </p:nvSpPr>
        <p:spPr>
          <a:xfrm>
            <a:off x="457200" y="230900"/>
            <a:ext cx="70062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final pick?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8"/>
          <p:cNvSpPr txBox="1"/>
          <p:nvPr>
            <p:ph type="title"/>
          </p:nvPr>
        </p:nvSpPr>
        <p:spPr>
          <a:xfrm>
            <a:off x="468475" y="629250"/>
            <a:ext cx="7946100" cy="388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now have the knowledge required for building a DD bot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9600">
                <a:latin typeface="Arial"/>
                <a:ea typeface="Arial"/>
                <a:cs typeface="Arial"/>
                <a:sym typeface="Arial"/>
              </a:rPr>
              <a:t>👍</a:t>
            </a:r>
            <a:endParaRPr sz="9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6" name="Google Shape;796;p79"/>
          <p:cNvSpPr txBox="1"/>
          <p:nvPr>
            <p:ph idx="4294967295" type="title"/>
          </p:nvPr>
        </p:nvSpPr>
        <p:spPr>
          <a:xfrm>
            <a:off x="457050" y="1044175"/>
            <a:ext cx="6629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Arduino</a:t>
            </a:r>
            <a:endParaRPr sz="5400"/>
          </a:p>
        </p:txBody>
      </p:sp>
      <p:sp>
        <p:nvSpPr>
          <p:cNvPr id="797" name="Google Shape;797;p79"/>
          <p:cNvSpPr txBox="1"/>
          <p:nvPr>
            <p:ph idx="4294967295" type="subTitle"/>
          </p:nvPr>
        </p:nvSpPr>
        <p:spPr>
          <a:xfrm>
            <a:off x="457050" y="2049475"/>
            <a:ext cx="4144200" cy="24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Arduino is an open-source platform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Arduino IDE (Integrated Development Environment)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8" name="Google Shape;79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900" y="1058300"/>
            <a:ext cx="4144051" cy="29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4" name="Google Shape;804;p80"/>
          <p:cNvSpPr txBox="1"/>
          <p:nvPr>
            <p:ph idx="4294967295" type="title"/>
          </p:nvPr>
        </p:nvSpPr>
        <p:spPr>
          <a:xfrm>
            <a:off x="457050" y="1044175"/>
            <a:ext cx="6629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Arduino</a:t>
            </a:r>
            <a:endParaRPr sz="5400"/>
          </a:p>
        </p:txBody>
      </p:sp>
      <p:sp>
        <p:nvSpPr>
          <p:cNvPr id="805" name="Google Shape;805;p80"/>
          <p:cNvSpPr txBox="1"/>
          <p:nvPr>
            <p:ph idx="4294967295" type="subTitle"/>
          </p:nvPr>
        </p:nvSpPr>
        <p:spPr>
          <a:xfrm>
            <a:off x="457050" y="2049475"/>
            <a:ext cx="4562400" cy="13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Arduino?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Why use Arduino?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Types of arduinos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Pro mini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Nano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Uno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Mega</a:t>
            </a:r>
            <a:endParaRPr/>
          </a:p>
        </p:txBody>
      </p:sp>
      <p:pic>
        <p:nvPicPr>
          <p:cNvPr id="806" name="Google Shape;80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900" y="1058300"/>
            <a:ext cx="4144051" cy="29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4"/>
          <p:cNvSpPr txBox="1"/>
          <p:nvPr>
            <p:ph idx="4294967295" type="ctrTitle"/>
          </p:nvPr>
        </p:nvSpPr>
        <p:spPr>
          <a:xfrm>
            <a:off x="-159100" y="1092500"/>
            <a:ext cx="5391000" cy="29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rgbClr val="D9D9D9"/>
                </a:solidFill>
              </a:rPr>
              <a:t>RAS</a:t>
            </a:r>
            <a:endParaRPr sz="14000">
              <a:solidFill>
                <a:srgbClr val="D9D9D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rgbClr val="D9D9D9"/>
                </a:solidFill>
              </a:rPr>
              <a:t>1ST</a:t>
            </a:r>
            <a:endParaRPr sz="14000">
              <a:solidFill>
                <a:srgbClr val="D9D9D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rgbClr val="D9D9D9"/>
                </a:solidFill>
              </a:rPr>
              <a:t>WS</a:t>
            </a:r>
            <a:endParaRPr sz="13500">
              <a:solidFill>
                <a:srgbClr val="D9D9D9"/>
              </a:solidFill>
            </a:endParaRPr>
          </a:p>
        </p:txBody>
      </p:sp>
      <p:sp>
        <p:nvSpPr>
          <p:cNvPr id="622" name="Google Shape;622;p54"/>
          <p:cNvSpPr txBox="1"/>
          <p:nvPr>
            <p:ph idx="4294967295" type="ctrTitle"/>
          </p:nvPr>
        </p:nvSpPr>
        <p:spPr>
          <a:xfrm>
            <a:off x="4071350" y="1596800"/>
            <a:ext cx="47913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</a:rPr>
              <a:t>Hello!</a:t>
            </a:r>
            <a:endParaRPr sz="6000">
              <a:solidFill>
                <a:srgbClr val="000000"/>
              </a:solidFill>
            </a:endParaRPr>
          </a:p>
        </p:txBody>
      </p:sp>
      <p:sp>
        <p:nvSpPr>
          <p:cNvPr id="623" name="Google Shape;623;p5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81"/>
          <p:cNvPicPr preferRelativeResize="0"/>
          <p:nvPr/>
        </p:nvPicPr>
        <p:blipFill rotWithShape="1">
          <a:blip r:embed="rId3">
            <a:alphaModFix/>
          </a:blip>
          <a:srcRect b="12719" l="0" r="0" t="15296"/>
          <a:stretch/>
        </p:blipFill>
        <p:spPr>
          <a:xfrm>
            <a:off x="1390150" y="358350"/>
            <a:ext cx="6363726" cy="458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563144" y="779631"/>
            <a:ext cx="4111986" cy="29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82"/>
          <p:cNvPicPr preferRelativeResize="0"/>
          <p:nvPr/>
        </p:nvPicPr>
        <p:blipFill rotWithShape="1">
          <a:blip r:embed="rId3">
            <a:alphaModFix/>
          </a:blip>
          <a:srcRect b="2948" l="2977" r="2181" t="3732"/>
          <a:stretch/>
        </p:blipFill>
        <p:spPr>
          <a:xfrm>
            <a:off x="871150" y="508163"/>
            <a:ext cx="7401700" cy="41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1"/>
            </a:gs>
            <a:gs pos="44000">
              <a:srgbClr val="E9EDF3">
                <a:alpha val="19607"/>
              </a:srgbClr>
            </a:gs>
            <a:gs pos="72000">
              <a:srgbClr val="E9EDF3">
                <a:alpha val="64705"/>
              </a:srgbClr>
            </a:gs>
            <a:gs pos="100000">
              <a:srgbClr val="D0D8E5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83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823" name="Google Shape;823;p83"/>
          <p:cNvSpPr txBox="1"/>
          <p:nvPr/>
        </p:nvSpPr>
        <p:spPr>
          <a:xfrm>
            <a:off x="1314450" y="2730750"/>
            <a:ext cx="64677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rPr>
              <a:t>BVPIEEE</a:t>
            </a:r>
            <a:endParaRPr sz="2200">
              <a:solidFill>
                <a:srgbClr val="65617D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rPr>
              <a:t>Computer Society (CS)</a:t>
            </a:r>
            <a:endParaRPr sz="2200">
              <a:solidFill>
                <a:srgbClr val="65617D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824" name="Google Shape;824;p83"/>
          <p:cNvSpPr txBox="1"/>
          <p:nvPr/>
        </p:nvSpPr>
        <p:spPr>
          <a:xfrm>
            <a:off x="685800" y="135915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Poppins"/>
                <a:ea typeface="Poppins"/>
                <a:cs typeface="Poppins"/>
                <a:sym typeface="Poppins"/>
              </a:rPr>
              <a:t>CODING FOR ROBOTICS</a:t>
            </a:r>
            <a:endParaRPr b="1" sz="4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0" name="Google Shape;830;p84"/>
          <p:cNvSpPr txBox="1"/>
          <p:nvPr>
            <p:ph idx="4294967295" type="title"/>
          </p:nvPr>
        </p:nvSpPr>
        <p:spPr>
          <a:xfrm>
            <a:off x="457050" y="1044175"/>
            <a:ext cx="83781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Programming Concepts</a:t>
            </a:r>
            <a:endParaRPr/>
          </a:p>
        </p:txBody>
      </p:sp>
      <p:sp>
        <p:nvSpPr>
          <p:cNvPr id="831" name="Google Shape;831;p84"/>
          <p:cNvSpPr txBox="1"/>
          <p:nvPr>
            <p:ph idx="4294967295" type="subTitle"/>
          </p:nvPr>
        </p:nvSpPr>
        <p:spPr>
          <a:xfrm>
            <a:off x="457050" y="2049475"/>
            <a:ext cx="4144200" cy="24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Variables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Data Types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Operators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Loops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Functions</a:t>
            </a:r>
            <a:endParaRPr sz="2600"/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5"/>
          <p:cNvSpPr txBox="1"/>
          <p:nvPr>
            <p:ph type="title"/>
          </p:nvPr>
        </p:nvSpPr>
        <p:spPr>
          <a:xfrm>
            <a:off x="414000" y="1183450"/>
            <a:ext cx="6300300" cy="61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 terms</a:t>
            </a:r>
            <a:endParaRPr/>
          </a:p>
        </p:txBody>
      </p:sp>
      <p:sp>
        <p:nvSpPr>
          <p:cNvPr id="837" name="Google Shape;837;p85"/>
          <p:cNvSpPr txBox="1"/>
          <p:nvPr>
            <p:ph idx="4294967295" type="body"/>
          </p:nvPr>
        </p:nvSpPr>
        <p:spPr>
          <a:xfrm>
            <a:off x="414000" y="2097350"/>
            <a:ext cx="83160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#include&lt;&gt;- </a:t>
            </a:r>
            <a:r>
              <a:rPr i="1" lang="en" sz="2000">
                <a:solidFill>
                  <a:srgbClr val="990000"/>
                </a:solidFill>
              </a:rPr>
              <a:t>is used to include outside libraries in your sketch.</a:t>
            </a:r>
            <a:endParaRPr i="1" sz="2000">
              <a:solidFill>
                <a:srgbClr val="990000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4C1130"/>
              </a:solidFill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 KEYWORD-</a:t>
            </a:r>
            <a:r>
              <a:rPr lang="en" sz="2000"/>
              <a:t>   </a:t>
            </a:r>
            <a:r>
              <a:rPr i="1" lang="en" sz="2000">
                <a:solidFill>
                  <a:srgbClr val="20124D"/>
                </a:solidFill>
              </a:rPr>
              <a:t>Keywords are specific reserved words in C each of which has a specific feature associated with it. like if else,  switch, class, etc</a:t>
            </a:r>
            <a:endParaRPr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6"/>
          <p:cNvSpPr txBox="1"/>
          <p:nvPr>
            <p:ph type="title"/>
          </p:nvPr>
        </p:nvSpPr>
        <p:spPr>
          <a:xfrm>
            <a:off x="457200" y="7393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 sz="4300"/>
          </a:p>
        </p:txBody>
      </p:sp>
      <p:sp>
        <p:nvSpPr>
          <p:cNvPr id="843" name="Google Shape;843;p86"/>
          <p:cNvSpPr txBox="1"/>
          <p:nvPr>
            <p:ph idx="4294967295" type="body"/>
          </p:nvPr>
        </p:nvSpPr>
        <p:spPr>
          <a:xfrm>
            <a:off x="457200" y="1733550"/>
            <a:ext cx="83037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</a:t>
            </a:r>
            <a:r>
              <a:rPr lang="en" sz="2400"/>
              <a:t> storage place which has some memory allocated to it.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Variables in C/C++ and other typed languages are declared as</a:t>
            </a:r>
            <a:r>
              <a:rPr lang="en" sz="2400"/>
              <a:t> follows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Data_type variable_name;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Data_type variable_name= some_value;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7"/>
          <p:cNvSpPr txBox="1"/>
          <p:nvPr>
            <p:ph type="title"/>
          </p:nvPr>
        </p:nvSpPr>
        <p:spPr>
          <a:xfrm>
            <a:off x="457200" y="222567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Operators</a:t>
            </a:r>
            <a:endParaRPr/>
          </a:p>
        </p:txBody>
      </p:sp>
      <p:sp>
        <p:nvSpPr>
          <p:cNvPr id="849" name="Google Shape;849;p87"/>
          <p:cNvSpPr txBox="1"/>
          <p:nvPr>
            <p:ph idx="1" type="body"/>
          </p:nvPr>
        </p:nvSpPr>
        <p:spPr>
          <a:xfrm>
            <a:off x="457200" y="2075275"/>
            <a:ext cx="5386500" cy="27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Operators are symbols that are used for mathematical,logical operations.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+"/>
            </a:pPr>
            <a:r>
              <a:rPr lang="en"/>
              <a:t>- * / &amp;&amp; || ==  are </a:t>
            </a:r>
            <a:r>
              <a:rPr lang="en"/>
              <a:t>some examples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8"/>
          <p:cNvSpPr txBox="1"/>
          <p:nvPr>
            <p:ph type="title"/>
          </p:nvPr>
        </p:nvSpPr>
        <p:spPr>
          <a:xfrm>
            <a:off x="438600" y="1956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</a:t>
            </a:r>
            <a:endParaRPr/>
          </a:p>
        </p:txBody>
      </p:sp>
      <p:sp>
        <p:nvSpPr>
          <p:cNvPr id="855" name="Google Shape;855;p88"/>
          <p:cNvSpPr txBox="1"/>
          <p:nvPr>
            <p:ph idx="4294967295" type="body"/>
          </p:nvPr>
        </p:nvSpPr>
        <p:spPr>
          <a:xfrm>
            <a:off x="438600" y="1189850"/>
            <a:ext cx="82668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 types specifies how much memory a variable will take.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This is important because it will define the range of values the variable can take in a program.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Some sizes:</a:t>
            </a:r>
            <a:endParaRPr sz="2400"/>
          </a:p>
          <a:p>
            <a:pPr indent="-2476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int : 4 bytes</a:t>
            </a:r>
            <a:endParaRPr sz="1800"/>
          </a:p>
          <a:p>
            <a:pPr indent="-2476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float : 4 bytes</a:t>
            </a:r>
            <a:endParaRPr sz="1800"/>
          </a:p>
          <a:p>
            <a:pPr indent="-2476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double : 8 bytes</a:t>
            </a:r>
            <a:endParaRPr sz="1800"/>
          </a:p>
          <a:p>
            <a:pPr indent="-2476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char : 1 bytes</a:t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9"/>
          <p:cNvSpPr txBox="1"/>
          <p:nvPr>
            <p:ph type="title"/>
          </p:nvPr>
        </p:nvSpPr>
        <p:spPr>
          <a:xfrm>
            <a:off x="469550" y="3027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</a:t>
            </a:r>
            <a:endParaRPr/>
          </a:p>
        </p:txBody>
      </p:sp>
      <p:sp>
        <p:nvSpPr>
          <p:cNvPr id="861" name="Google Shape;861;p89"/>
          <p:cNvSpPr txBox="1"/>
          <p:nvPr>
            <p:ph idx="4294967295" type="body"/>
          </p:nvPr>
        </p:nvSpPr>
        <p:spPr>
          <a:xfrm>
            <a:off x="469550" y="1296950"/>
            <a:ext cx="82914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Loops are statements that run iteratively till a condition is reached. </a:t>
            </a:r>
            <a:endParaRPr sz="2400"/>
          </a:p>
          <a:p>
            <a:pPr indent="-2857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i="1" lang="en" sz="1800"/>
              <a:t>For eg: do x-1 until x=0.</a:t>
            </a:r>
            <a:endParaRPr i="1" sz="18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 many typed languages there are 3 types of loops</a:t>
            </a:r>
            <a:endParaRPr sz="2600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For loop : </a:t>
            </a:r>
            <a:endParaRPr sz="2300"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for  ( initialize ; condition ; update  )</a:t>
            </a:r>
            <a:endParaRPr sz="1800"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{ </a:t>
            </a:r>
            <a:endParaRPr sz="1800"/>
          </a:p>
          <a:p>
            <a:pPr indent="45720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block of code</a:t>
            </a:r>
            <a:endParaRPr sz="1800"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} </a:t>
            </a:r>
            <a:endParaRPr sz="23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0"/>
          <p:cNvSpPr txBox="1"/>
          <p:nvPr>
            <p:ph idx="1" type="body"/>
          </p:nvPr>
        </p:nvSpPr>
        <p:spPr>
          <a:xfrm>
            <a:off x="457200" y="1798125"/>
            <a:ext cx="4114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While loop : 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      while(conditional)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       {  </a:t>
            </a:r>
            <a:endParaRPr sz="1800"/>
          </a:p>
          <a:p>
            <a:pPr indent="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  Block of code 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	   Update statement   </a:t>
            </a:r>
            <a:endParaRPr sz="1800"/>
          </a:p>
          <a:p>
            <a:pPr indent="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}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867" name="Google Shape;867;p90"/>
          <p:cNvSpPr txBox="1"/>
          <p:nvPr>
            <p:ph type="title"/>
          </p:nvPr>
        </p:nvSpPr>
        <p:spPr>
          <a:xfrm>
            <a:off x="457200" y="7599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 (contd..)</a:t>
            </a:r>
            <a:endParaRPr/>
          </a:p>
        </p:txBody>
      </p:sp>
      <p:sp>
        <p:nvSpPr>
          <p:cNvPr id="868" name="Google Shape;868;p90"/>
          <p:cNvSpPr txBox="1"/>
          <p:nvPr>
            <p:ph idx="2" type="body"/>
          </p:nvPr>
        </p:nvSpPr>
        <p:spPr>
          <a:xfrm>
            <a:off x="4714275" y="1798125"/>
            <a:ext cx="4219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do-while loop : </a:t>
            </a:r>
            <a:endParaRPr sz="1800"/>
          </a:p>
          <a:p>
            <a:pPr indent="457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do{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       	Block of code 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	  	Update statement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       }while( condition );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1"/>
            </a:gs>
            <a:gs pos="44000">
              <a:srgbClr val="E9EDF3">
                <a:alpha val="19607"/>
              </a:srgbClr>
            </a:gs>
            <a:gs pos="72000">
              <a:srgbClr val="E9EDF3">
                <a:alpha val="64705"/>
              </a:srgbClr>
            </a:gs>
            <a:gs pos="100000">
              <a:srgbClr val="D0D8E5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5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29" name="Google Shape;629;p55"/>
          <p:cNvSpPr txBox="1"/>
          <p:nvPr/>
        </p:nvSpPr>
        <p:spPr>
          <a:xfrm>
            <a:off x="685800" y="135915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Poppins"/>
                <a:ea typeface="Poppins"/>
                <a:cs typeface="Poppins"/>
                <a:sym typeface="Poppins"/>
              </a:rPr>
              <a:t>ROBOTICS &amp; AUTOMATION</a:t>
            </a:r>
            <a:endParaRPr b="1" sz="4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0" name="Google Shape;630;p55"/>
          <p:cNvSpPr txBox="1"/>
          <p:nvPr/>
        </p:nvSpPr>
        <p:spPr>
          <a:xfrm>
            <a:off x="1314450" y="2730750"/>
            <a:ext cx="64677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rPr>
              <a:t>BVPIEEE</a:t>
            </a:r>
            <a:endParaRPr sz="2200">
              <a:solidFill>
                <a:srgbClr val="65617D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rPr>
              <a:t>Robotics and Automation Society (RAS)</a:t>
            </a:r>
            <a:endParaRPr sz="2200">
              <a:solidFill>
                <a:srgbClr val="65617D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91"/>
          <p:cNvSpPr txBox="1"/>
          <p:nvPr>
            <p:ph type="title"/>
          </p:nvPr>
        </p:nvSpPr>
        <p:spPr>
          <a:xfrm>
            <a:off x="469550" y="5622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 sz="4000"/>
          </a:p>
        </p:txBody>
      </p:sp>
      <p:sp>
        <p:nvSpPr>
          <p:cNvPr id="874" name="Google Shape;874;p91"/>
          <p:cNvSpPr txBox="1"/>
          <p:nvPr>
            <p:ph idx="4294967295" type="body"/>
          </p:nvPr>
        </p:nvSpPr>
        <p:spPr>
          <a:xfrm>
            <a:off x="469550" y="1556450"/>
            <a:ext cx="8464500" cy="31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group of statements 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 need them because sometimes you need a block of code which is used many times in a program.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So we give these statements a common name and call this name whenever you need it.</a:t>
            </a:r>
            <a:endParaRPr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92"/>
          <p:cNvSpPr txBox="1"/>
          <p:nvPr>
            <p:ph type="title"/>
          </p:nvPr>
        </p:nvSpPr>
        <p:spPr>
          <a:xfrm>
            <a:off x="444850" y="481475"/>
            <a:ext cx="6300300" cy="227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time to understand how we will use them</a:t>
            </a:r>
            <a:endParaRPr sz="60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93"/>
          <p:cNvSpPr txBox="1"/>
          <p:nvPr>
            <p:ph type="title"/>
          </p:nvPr>
        </p:nvSpPr>
        <p:spPr>
          <a:xfrm>
            <a:off x="197700" y="288650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Structure</a:t>
            </a:r>
            <a:endParaRPr b="1" sz="4400"/>
          </a:p>
        </p:txBody>
      </p:sp>
      <p:sp>
        <p:nvSpPr>
          <p:cNvPr id="885" name="Google Shape;885;p93"/>
          <p:cNvSpPr txBox="1"/>
          <p:nvPr>
            <p:ph idx="4294967295" type="body"/>
          </p:nvPr>
        </p:nvSpPr>
        <p:spPr>
          <a:xfrm>
            <a:off x="457200" y="1371075"/>
            <a:ext cx="4929300" cy="31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C1130"/>
                </a:solidFill>
              </a:rPr>
              <a:t>v</a:t>
            </a:r>
            <a:r>
              <a:rPr b="1" lang="en" sz="1800">
                <a:solidFill>
                  <a:srgbClr val="4C1130"/>
                </a:solidFill>
              </a:rPr>
              <a:t>oid Setup()</a:t>
            </a:r>
            <a:endParaRPr b="1" sz="1800">
              <a:solidFill>
                <a:srgbClr val="4C113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C1130"/>
                </a:solidFill>
              </a:rPr>
              <a:t>{</a:t>
            </a:r>
            <a:endParaRPr b="1" sz="1800">
              <a:solidFill>
                <a:srgbClr val="4C113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C1130"/>
                </a:solidFill>
              </a:rPr>
              <a:t>	. . .</a:t>
            </a:r>
            <a:endParaRPr b="1" sz="1800">
              <a:solidFill>
                <a:srgbClr val="4C113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C1130"/>
                </a:solidFill>
              </a:rPr>
              <a:t>}</a:t>
            </a:r>
            <a:endParaRPr sz="2200">
              <a:solidFill>
                <a:srgbClr val="4C113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C1130"/>
                </a:solidFill>
              </a:rPr>
              <a:t>void Loop ( )</a:t>
            </a:r>
            <a:endParaRPr sz="2200">
              <a:solidFill>
                <a:srgbClr val="4C113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C1130"/>
                </a:solidFill>
              </a:rPr>
              <a:t>{</a:t>
            </a:r>
            <a:endParaRPr sz="2200">
              <a:solidFill>
                <a:srgbClr val="4C113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1130"/>
                </a:solidFill>
              </a:rPr>
              <a:t>	. . .</a:t>
            </a:r>
            <a:endParaRPr>
              <a:solidFill>
                <a:srgbClr val="4C113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C1130"/>
                </a:solidFill>
              </a:rPr>
              <a:t>}</a:t>
            </a:r>
            <a:endParaRPr sz="2200">
              <a:solidFill>
                <a:srgbClr val="4C113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C1130"/>
              </a:solidFill>
            </a:endParaRPr>
          </a:p>
        </p:txBody>
      </p:sp>
      <p:pic>
        <p:nvPicPr>
          <p:cNvPr id="886" name="Google Shape;886;p93"/>
          <p:cNvPicPr preferRelativeResize="0"/>
          <p:nvPr/>
        </p:nvPicPr>
        <p:blipFill rotWithShape="1">
          <a:blip r:embed="rId3">
            <a:alphaModFix/>
          </a:blip>
          <a:srcRect b="1358" l="1865" r="1999" t="9251"/>
          <a:stretch/>
        </p:blipFill>
        <p:spPr>
          <a:xfrm>
            <a:off x="4572000" y="1146050"/>
            <a:ext cx="4164225" cy="37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94"/>
          <p:cNvSpPr txBox="1"/>
          <p:nvPr>
            <p:ph idx="4294967295" type="body"/>
          </p:nvPr>
        </p:nvSpPr>
        <p:spPr>
          <a:xfrm>
            <a:off x="457200" y="2038350"/>
            <a:ext cx="8266800" cy="271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C343D"/>
                </a:solidFill>
              </a:rPr>
              <a:t>pinMode()</a:t>
            </a:r>
            <a:endParaRPr b="1" sz="2900">
              <a:solidFill>
                <a:srgbClr val="0C343D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67E22"/>
                </a:solidFill>
                <a:latin typeface="Verdana"/>
                <a:ea typeface="Verdana"/>
                <a:cs typeface="Verdana"/>
                <a:sym typeface="Verdana"/>
              </a:rPr>
              <a:t>Description - 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Configures the specified pin.</a:t>
            </a:r>
            <a:endParaRPr sz="1500">
              <a:solidFill>
                <a:srgbClr val="37414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67E22"/>
                </a:solidFill>
                <a:latin typeface="Verdana"/>
                <a:ea typeface="Verdana"/>
                <a:cs typeface="Verdana"/>
                <a:sym typeface="Verdana"/>
              </a:rPr>
              <a:t>Syntax - 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pinMode(pin, mode)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67E22"/>
                </a:solidFill>
                <a:latin typeface="Verdana"/>
                <a:ea typeface="Verdana"/>
                <a:cs typeface="Verdana"/>
                <a:sym typeface="Verdana"/>
              </a:rPr>
              <a:t>Parameters</a:t>
            </a:r>
            <a:endParaRPr sz="1500">
              <a:solidFill>
                <a:srgbClr val="E67E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pin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: the Arduino pin number to set the mode of.</a:t>
            </a:r>
            <a:endParaRPr sz="1500">
              <a:solidFill>
                <a:srgbClr val="37414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mode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INPUT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OUTPUT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, or 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INPUT_PULLUP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endParaRPr sz="1500"/>
          </a:p>
        </p:txBody>
      </p:sp>
      <p:sp>
        <p:nvSpPr>
          <p:cNvPr id="892" name="Google Shape;892;p94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BUILT IN FUNCTIONS</a:t>
            </a:r>
            <a:endParaRPr b="1" sz="4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95"/>
          <p:cNvSpPr txBox="1"/>
          <p:nvPr>
            <p:ph idx="4294967295" type="body"/>
          </p:nvPr>
        </p:nvSpPr>
        <p:spPr>
          <a:xfrm>
            <a:off x="457200" y="1334025"/>
            <a:ext cx="8180100" cy="359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979D"/>
                </a:solidFill>
                <a:latin typeface="Verdana"/>
                <a:ea typeface="Verdana"/>
                <a:cs typeface="Verdana"/>
                <a:sym typeface="Verdana"/>
              </a:rPr>
              <a:t>void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500">
                <a:solidFill>
                  <a:srgbClr val="D35400"/>
                </a:solidFill>
                <a:latin typeface="Verdana"/>
                <a:ea typeface="Verdana"/>
                <a:cs typeface="Verdana"/>
                <a:sym typeface="Verdana"/>
              </a:rPr>
              <a:t>setup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() {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" sz="1500">
                <a:solidFill>
                  <a:srgbClr val="D35400"/>
                </a:solidFill>
                <a:latin typeface="Verdana"/>
                <a:ea typeface="Verdana"/>
                <a:cs typeface="Verdana"/>
                <a:sym typeface="Verdana"/>
              </a:rPr>
              <a:t>pinMode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500">
                <a:solidFill>
                  <a:srgbClr val="8A7B52"/>
                </a:solidFill>
                <a:latin typeface="Verdana"/>
                <a:ea typeface="Verdana"/>
                <a:cs typeface="Verdana"/>
                <a:sym typeface="Verdana"/>
              </a:rPr>
              <a:t>13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500">
                <a:solidFill>
                  <a:srgbClr val="D35400"/>
                </a:solidFill>
                <a:latin typeface="Verdana"/>
                <a:ea typeface="Verdana"/>
                <a:cs typeface="Verdana"/>
                <a:sym typeface="Verdana"/>
              </a:rPr>
              <a:t>OUTPUT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);   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// sets the digital pin 13 as output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979D"/>
                </a:solidFill>
                <a:latin typeface="Verdana"/>
                <a:ea typeface="Verdana"/>
                <a:cs typeface="Verdana"/>
                <a:sym typeface="Verdana"/>
              </a:rPr>
              <a:t>void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500">
                <a:solidFill>
                  <a:srgbClr val="D35400"/>
                </a:solidFill>
                <a:latin typeface="Verdana"/>
                <a:ea typeface="Verdana"/>
                <a:cs typeface="Verdana"/>
                <a:sym typeface="Verdana"/>
              </a:rPr>
              <a:t>loop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() {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" sz="1500">
                <a:solidFill>
                  <a:srgbClr val="D35400"/>
                </a:solidFill>
                <a:latin typeface="Verdana"/>
                <a:ea typeface="Verdana"/>
                <a:cs typeface="Verdana"/>
                <a:sym typeface="Verdana"/>
              </a:rPr>
              <a:t>digitalWrite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500">
                <a:solidFill>
                  <a:srgbClr val="8A7B52"/>
                </a:solidFill>
                <a:latin typeface="Verdana"/>
                <a:ea typeface="Verdana"/>
                <a:cs typeface="Verdana"/>
                <a:sym typeface="Verdana"/>
              </a:rPr>
              <a:t>13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500">
                <a:solidFill>
                  <a:srgbClr val="D35400"/>
                </a:solidFill>
                <a:latin typeface="Verdana"/>
                <a:ea typeface="Verdana"/>
                <a:cs typeface="Verdana"/>
                <a:sym typeface="Verdana"/>
              </a:rPr>
              <a:t>HIGH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);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// sets the digital pin 13 on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" sz="1500">
                <a:solidFill>
                  <a:srgbClr val="D35400"/>
                </a:solidFill>
                <a:latin typeface="Verdana"/>
                <a:ea typeface="Verdana"/>
                <a:cs typeface="Verdana"/>
                <a:sym typeface="Verdana"/>
              </a:rPr>
              <a:t>delay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500">
                <a:solidFill>
                  <a:srgbClr val="8A7B52"/>
                </a:solidFill>
                <a:latin typeface="Verdana"/>
                <a:ea typeface="Verdana"/>
                <a:cs typeface="Verdana"/>
                <a:sym typeface="Verdana"/>
              </a:rPr>
              <a:t>1000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);              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// waits for a second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" sz="1500">
                <a:solidFill>
                  <a:srgbClr val="D35400"/>
                </a:solidFill>
                <a:latin typeface="Verdana"/>
                <a:ea typeface="Verdana"/>
                <a:cs typeface="Verdana"/>
                <a:sym typeface="Verdana"/>
              </a:rPr>
              <a:t>digitalWrite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500">
                <a:solidFill>
                  <a:srgbClr val="8A7B52"/>
                </a:solidFill>
                <a:latin typeface="Verdana"/>
                <a:ea typeface="Verdana"/>
                <a:cs typeface="Verdana"/>
                <a:sym typeface="Verdana"/>
              </a:rPr>
              <a:t>13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500">
                <a:solidFill>
                  <a:srgbClr val="D35400"/>
                </a:solidFill>
                <a:latin typeface="Verdana"/>
                <a:ea typeface="Verdana"/>
                <a:cs typeface="Verdana"/>
                <a:sym typeface="Verdana"/>
              </a:rPr>
              <a:t>LOW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); 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// sets the digital pin 13 off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" sz="1500">
                <a:solidFill>
                  <a:srgbClr val="D35400"/>
                </a:solidFill>
                <a:latin typeface="Verdana"/>
                <a:ea typeface="Verdana"/>
                <a:cs typeface="Verdana"/>
                <a:sym typeface="Verdana"/>
              </a:rPr>
              <a:t>delay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500">
                <a:solidFill>
                  <a:srgbClr val="8A7B52"/>
                </a:solidFill>
                <a:latin typeface="Verdana"/>
                <a:ea typeface="Verdana"/>
                <a:cs typeface="Verdana"/>
                <a:sym typeface="Verdana"/>
              </a:rPr>
              <a:t>1000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);              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// waits for a second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1500"/>
          </a:p>
        </p:txBody>
      </p:sp>
      <p:sp>
        <p:nvSpPr>
          <p:cNvPr id="898" name="Google Shape;898;p95"/>
          <p:cNvSpPr txBox="1"/>
          <p:nvPr>
            <p:ph type="title"/>
          </p:nvPr>
        </p:nvSpPr>
        <p:spPr>
          <a:xfrm>
            <a:off x="457200" y="339850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Code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96"/>
          <p:cNvSpPr txBox="1"/>
          <p:nvPr>
            <p:ph idx="4294967295" type="body"/>
          </p:nvPr>
        </p:nvSpPr>
        <p:spPr>
          <a:xfrm>
            <a:off x="457200" y="2038350"/>
            <a:ext cx="82791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75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C343D"/>
                </a:solidFill>
              </a:rPr>
              <a:t>digitalRead()</a:t>
            </a:r>
            <a:endParaRPr sz="3900">
              <a:solidFill>
                <a:srgbClr val="37414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38888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67E22"/>
                </a:solidFill>
                <a:latin typeface="Verdana"/>
                <a:ea typeface="Verdana"/>
                <a:cs typeface="Verdana"/>
                <a:sym typeface="Verdana"/>
              </a:rPr>
              <a:t>Description - 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Reads the value from a specified digital pin, either 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HIGH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 or 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LOW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500">
              <a:solidFill>
                <a:srgbClr val="37414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38888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67E22"/>
                </a:solidFill>
                <a:latin typeface="Verdana"/>
                <a:ea typeface="Verdana"/>
                <a:cs typeface="Verdana"/>
                <a:sym typeface="Verdana"/>
              </a:rPr>
              <a:t>Syntax - 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digitalRead(pin)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38888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67E22"/>
                </a:solidFill>
                <a:latin typeface="Verdana"/>
                <a:ea typeface="Verdana"/>
                <a:cs typeface="Verdana"/>
                <a:sym typeface="Verdana"/>
              </a:rPr>
              <a:t>Parameters</a:t>
            </a:r>
            <a:endParaRPr sz="1500">
              <a:solidFill>
                <a:srgbClr val="E67E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38888"/>
              </a:lnSpc>
              <a:spcBef>
                <a:spcPts val="1000"/>
              </a:spcBef>
              <a:spcAft>
                <a:spcPts val="20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pin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: the Arduino pin number you want to read</a:t>
            </a:r>
            <a:endParaRPr/>
          </a:p>
        </p:txBody>
      </p:sp>
      <p:sp>
        <p:nvSpPr>
          <p:cNvPr id="904" name="Google Shape;904;p96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BUILT IN FUNCTIONS</a:t>
            </a:r>
            <a:endParaRPr b="1" sz="4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7"/>
          <p:cNvSpPr txBox="1"/>
          <p:nvPr>
            <p:ph idx="4294967295" type="body"/>
          </p:nvPr>
        </p:nvSpPr>
        <p:spPr>
          <a:xfrm>
            <a:off x="457200" y="1197250"/>
            <a:ext cx="8093700" cy="36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Sets pin 13 to the same value as pin 7, declared as an input.</a:t>
            </a:r>
            <a:endParaRPr sz="1500">
              <a:solidFill>
                <a:srgbClr val="37414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979D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 ledPin = </a:t>
            </a:r>
            <a:r>
              <a:rPr lang="en" sz="1500">
                <a:solidFill>
                  <a:srgbClr val="8A7B52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13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;  // LED connected to digital pin 13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979D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 inPin = </a:t>
            </a:r>
            <a:r>
              <a:rPr lang="en" sz="1500">
                <a:solidFill>
                  <a:srgbClr val="8A7B52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7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;    // pushbutton connected to digital pin 7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979D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 val = </a:t>
            </a:r>
            <a:r>
              <a:rPr lang="en" sz="1500">
                <a:solidFill>
                  <a:srgbClr val="8A7B52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;      // variable to store the read value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979D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void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setup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() {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pinMode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(ledPin, </a:t>
            </a: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OUTPUT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);  // sets the digital pin 13 as output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pinMode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(inPin, </a:t>
            </a: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INPUT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);    // sets the digital pin 7 as input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979D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void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loop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() {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  val = </a:t>
            </a: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digitalRead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(inPin);   // read the input pin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digitalWrite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(ledPin, val);  // sets the LED to the button's value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10" name="Google Shape;910;p97"/>
          <p:cNvSpPr txBox="1"/>
          <p:nvPr>
            <p:ph type="title"/>
          </p:nvPr>
        </p:nvSpPr>
        <p:spPr>
          <a:xfrm>
            <a:off x="457200" y="339850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Code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98"/>
          <p:cNvSpPr txBox="1"/>
          <p:nvPr>
            <p:ph idx="4294967295" type="body"/>
          </p:nvPr>
        </p:nvSpPr>
        <p:spPr>
          <a:xfrm>
            <a:off x="457200" y="2038350"/>
            <a:ext cx="84891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75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C343D"/>
                </a:solidFill>
              </a:rPr>
              <a:t>digitalWrite()</a:t>
            </a:r>
            <a:endParaRPr sz="3000">
              <a:solidFill>
                <a:srgbClr val="37414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67E22"/>
                </a:solidFill>
                <a:latin typeface="Verdana"/>
                <a:ea typeface="Verdana"/>
                <a:cs typeface="Verdana"/>
                <a:sym typeface="Verdana"/>
              </a:rPr>
              <a:t>Description - 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Write a 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HIGH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 or a 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LOW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 value to a digital pin. Its voltage will be set to the corresponding value: 5V (or 3.3V on 3.3V boards) for 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HIGH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, 0V (ground) for 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LOW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67E22"/>
                </a:solidFill>
                <a:latin typeface="Verdana"/>
                <a:ea typeface="Verdana"/>
                <a:cs typeface="Verdana"/>
                <a:sym typeface="Verdana"/>
              </a:rPr>
              <a:t>Syntax - 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digitalWrite(pin, value)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67E22"/>
                </a:solidFill>
                <a:latin typeface="Verdana"/>
                <a:ea typeface="Verdana"/>
                <a:cs typeface="Verdana"/>
                <a:sym typeface="Verdana"/>
              </a:rPr>
              <a:t>Parameters</a:t>
            </a:r>
            <a:endParaRPr sz="1500">
              <a:solidFill>
                <a:srgbClr val="E67E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pin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: the Arduino pin number.</a:t>
            </a:r>
            <a:endParaRPr sz="1500">
              <a:solidFill>
                <a:srgbClr val="37414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value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HIGH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 or 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LOW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500">
              <a:solidFill>
                <a:srgbClr val="37414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4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875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t/>
            </a:r>
            <a:endParaRPr sz="3000">
              <a:solidFill>
                <a:srgbClr val="37414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16" name="Google Shape;916;p98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BUILT IN FUNCTIONS</a:t>
            </a:r>
            <a:endParaRPr b="1" sz="4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99"/>
          <p:cNvSpPr txBox="1"/>
          <p:nvPr>
            <p:ph idx="4294967295" type="body"/>
          </p:nvPr>
        </p:nvSpPr>
        <p:spPr>
          <a:xfrm>
            <a:off x="457200" y="1272225"/>
            <a:ext cx="8439600" cy="3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The code makes the digital pin 13 an 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OUTPUT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 and toggles it by alternating between 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HIGH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 and 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LOW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 at one second pace.</a:t>
            </a:r>
            <a:endParaRPr sz="1500">
              <a:solidFill>
                <a:srgbClr val="37414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979D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void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setup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() {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pinMode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500">
                <a:solidFill>
                  <a:srgbClr val="8A7B52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13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OUTPUT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);    // sets the digital pin 13 as output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979D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void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loop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() {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digitalWrite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500">
                <a:solidFill>
                  <a:srgbClr val="8A7B52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13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HIGH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); // sets the digital pin 13 on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delay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500">
                <a:solidFill>
                  <a:srgbClr val="8A7B52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1000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);            // waits for a second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digitalWrite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500">
                <a:solidFill>
                  <a:srgbClr val="8A7B52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13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LOW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);  // sets the digital pin 13 off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delay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500">
                <a:solidFill>
                  <a:srgbClr val="8A7B52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1000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);            // waits for a second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22" name="Google Shape;922;p99"/>
          <p:cNvSpPr txBox="1"/>
          <p:nvPr>
            <p:ph idx="4294967295" type="title"/>
          </p:nvPr>
        </p:nvSpPr>
        <p:spPr>
          <a:xfrm>
            <a:off x="457200" y="339850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Code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0"/>
          <p:cNvSpPr txBox="1"/>
          <p:nvPr>
            <p:ph idx="4294967295" type="body"/>
          </p:nvPr>
        </p:nvSpPr>
        <p:spPr>
          <a:xfrm>
            <a:off x="457200" y="2038350"/>
            <a:ext cx="78096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75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C343D"/>
                </a:solidFill>
              </a:rPr>
              <a:t>analogRead()</a:t>
            </a:r>
            <a:endParaRPr sz="2500">
              <a:solidFill>
                <a:srgbClr val="37414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67E22"/>
                </a:solidFill>
                <a:latin typeface="Verdana"/>
                <a:ea typeface="Verdana"/>
                <a:cs typeface="Verdana"/>
                <a:sym typeface="Verdana"/>
              </a:rPr>
              <a:t>Description - 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Reads the value from the specified analog pin. </a:t>
            </a:r>
            <a:endParaRPr sz="1500">
              <a:solidFill>
                <a:srgbClr val="37414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67E22"/>
                </a:solidFill>
                <a:latin typeface="Verdana"/>
                <a:ea typeface="Verdana"/>
                <a:cs typeface="Verdana"/>
                <a:sym typeface="Verdana"/>
              </a:rPr>
              <a:t>Syntax - 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analogRead(pin)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67E22"/>
                </a:solidFill>
                <a:latin typeface="Verdana"/>
                <a:ea typeface="Verdana"/>
                <a:cs typeface="Verdana"/>
                <a:sym typeface="Verdana"/>
              </a:rPr>
              <a:t>Parameters</a:t>
            </a:r>
            <a:endParaRPr sz="1500">
              <a:solidFill>
                <a:srgbClr val="E67E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pin</a:t>
            </a: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: the name of the analog input pin to read from </a:t>
            </a:r>
            <a:endParaRPr sz="1500">
              <a:solidFill>
                <a:srgbClr val="37414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75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4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875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4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928" name="Google Shape;92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98" y="2532490"/>
            <a:ext cx="2102000" cy="1368562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100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BUILT IN FUNCTIONS</a:t>
            </a:r>
            <a:endParaRPr b="1"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1"/>
            </a:gs>
            <a:gs pos="44000">
              <a:srgbClr val="E9EDF3">
                <a:alpha val="19607"/>
              </a:srgbClr>
            </a:gs>
            <a:gs pos="72000">
              <a:srgbClr val="E9EDF3">
                <a:alpha val="64705"/>
              </a:srgbClr>
            </a:gs>
            <a:gs pos="100000">
              <a:srgbClr val="D0D8E5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6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36" name="Google Shape;636;p56"/>
          <p:cNvSpPr txBox="1"/>
          <p:nvPr/>
        </p:nvSpPr>
        <p:spPr>
          <a:xfrm>
            <a:off x="685800" y="135915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Poppins"/>
                <a:ea typeface="Poppins"/>
                <a:cs typeface="Poppins"/>
                <a:sym typeface="Poppins"/>
              </a:rPr>
              <a:t>Differential Drive</a:t>
            </a:r>
            <a:endParaRPr b="1" sz="4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7" name="Google Shape;637;p56"/>
          <p:cNvSpPr txBox="1"/>
          <p:nvPr/>
        </p:nvSpPr>
        <p:spPr>
          <a:xfrm>
            <a:off x="1314450" y="2730750"/>
            <a:ext cx="64677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rPr>
              <a:t>DD</a:t>
            </a:r>
            <a:endParaRPr sz="2200">
              <a:solidFill>
                <a:srgbClr val="65617D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rPr>
              <a:t>My First Bot</a:t>
            </a:r>
            <a:endParaRPr sz="2200">
              <a:solidFill>
                <a:srgbClr val="65617D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01"/>
          <p:cNvSpPr txBox="1"/>
          <p:nvPr>
            <p:ph idx="4294967295" type="body"/>
          </p:nvPr>
        </p:nvSpPr>
        <p:spPr>
          <a:xfrm>
            <a:off x="457200" y="1445200"/>
            <a:ext cx="8303700" cy="3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The code reads the voltage on analogPin and displays it.</a:t>
            </a:r>
            <a:endParaRPr sz="1500">
              <a:solidFill>
                <a:srgbClr val="37414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979D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 analogPin = A3; // potentiometer connected to analog pin 3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979D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 val = </a:t>
            </a:r>
            <a:r>
              <a:rPr lang="en" sz="1500">
                <a:solidFill>
                  <a:srgbClr val="8A7B52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;  // variable to store the value read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979D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void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setup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() {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Serial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begin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500">
                <a:solidFill>
                  <a:srgbClr val="8A7B52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9600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);           //  setup serial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979D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void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loop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() {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val = </a:t>
            </a: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analogRead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(analogPin);  // read the input pin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Serial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" sz="1500">
                <a:solidFill>
                  <a:srgbClr val="D354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println</a:t>
            </a: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(val);          // debug value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endParaRPr sz="15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101"/>
          <p:cNvSpPr txBox="1"/>
          <p:nvPr>
            <p:ph type="title"/>
          </p:nvPr>
        </p:nvSpPr>
        <p:spPr>
          <a:xfrm>
            <a:off x="457200" y="339850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Code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02"/>
          <p:cNvSpPr txBox="1"/>
          <p:nvPr>
            <p:ph idx="4294967295" type="body"/>
          </p:nvPr>
        </p:nvSpPr>
        <p:spPr>
          <a:xfrm>
            <a:off x="457200" y="2038350"/>
            <a:ext cx="82419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C343D"/>
                </a:solidFill>
              </a:rPr>
              <a:t>analogWrite()</a:t>
            </a:r>
            <a:endParaRPr sz="3000">
              <a:solidFill>
                <a:srgbClr val="37414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67E22"/>
                </a:solidFill>
                <a:latin typeface="Verdana"/>
                <a:ea typeface="Verdana"/>
                <a:cs typeface="Verdana"/>
                <a:sym typeface="Verdana"/>
              </a:rPr>
              <a:t>Description - </a:t>
            </a:r>
            <a:r>
              <a:rPr lang="en" sz="14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Writes an analog value (</a:t>
            </a:r>
            <a:r>
              <a:rPr lang="en" sz="1400">
                <a:solidFill>
                  <a:srgbClr val="00979D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3"/>
              </a:rPr>
              <a:t>PWM wave</a:t>
            </a:r>
            <a:r>
              <a:rPr lang="en" sz="14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) to a pin. Can be used to light a LED at varying brightnesses or drive a motor at various speeds.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67E22"/>
                </a:solidFill>
                <a:latin typeface="Verdana"/>
                <a:ea typeface="Verdana"/>
                <a:cs typeface="Verdana"/>
                <a:sym typeface="Verdana"/>
              </a:rPr>
              <a:t>Syntax - </a:t>
            </a:r>
            <a:r>
              <a:rPr lang="en" sz="14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analogWrite(pin, value)</a:t>
            </a:r>
            <a:endParaRPr sz="1400">
              <a:solidFill>
                <a:srgbClr val="000000"/>
              </a:solidFill>
              <a:highlight>
                <a:srgbClr val="F7F9F9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67E22"/>
                </a:solidFill>
                <a:latin typeface="Verdana"/>
                <a:ea typeface="Verdana"/>
                <a:cs typeface="Verdana"/>
                <a:sym typeface="Verdana"/>
              </a:rPr>
              <a:t>Parameters</a:t>
            </a:r>
            <a:endParaRPr sz="1400">
              <a:solidFill>
                <a:srgbClr val="E67E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pin</a:t>
            </a:r>
            <a:r>
              <a:rPr lang="en" sz="14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: the Arduino pin to write to. Allowed data types: </a:t>
            </a:r>
            <a:r>
              <a:rPr lang="en" sz="14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" sz="14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400">
              <a:solidFill>
                <a:srgbClr val="37414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value</a:t>
            </a:r>
            <a:r>
              <a:rPr lang="en" sz="14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: the duty cycle: between 0 (always off) and 255 (always on). Allowed data types: </a:t>
            </a:r>
            <a:r>
              <a:rPr lang="en" sz="1400">
                <a:solidFill>
                  <a:srgbClr val="000000"/>
                </a:solidFill>
                <a:highlight>
                  <a:srgbClr val="F7F9F9"/>
                </a:highlight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" sz="1400">
                <a:solidFill>
                  <a:srgbClr val="374146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400">
              <a:solidFill>
                <a:srgbClr val="37414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41" name="Google Shape;941;p102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BUILT IN FUNCTIONS</a:t>
            </a:r>
            <a:endParaRPr b="1" sz="4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Google Shape;94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675" y="2571748"/>
            <a:ext cx="3104525" cy="22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03"/>
          <p:cNvPicPr preferRelativeResize="0"/>
          <p:nvPr/>
        </p:nvPicPr>
        <p:blipFill rotWithShape="1">
          <a:blip r:embed="rId4">
            <a:alphaModFix/>
          </a:blip>
          <a:srcRect b="13637" l="4358" r="23481" t="31058"/>
          <a:stretch/>
        </p:blipFill>
        <p:spPr>
          <a:xfrm>
            <a:off x="922776" y="2571750"/>
            <a:ext cx="3867425" cy="222307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03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PWM!!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463" y="2139550"/>
            <a:ext cx="6682675" cy="27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04"/>
          <p:cNvSpPr txBox="1"/>
          <p:nvPr>
            <p:ph type="title"/>
          </p:nvPr>
        </p:nvSpPr>
        <p:spPr>
          <a:xfrm>
            <a:off x="457200" y="1044175"/>
            <a:ext cx="81432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changing the Pulse Width, we can change the average value of the Voltage in a circuit!</a:t>
            </a:r>
            <a:endParaRPr sz="2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3" y="1979450"/>
            <a:ext cx="828167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5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Duty Cycle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325" y="1474900"/>
            <a:ext cx="3156000" cy="31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106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Important?</a:t>
            </a:r>
            <a:endParaRPr/>
          </a:p>
        </p:txBody>
      </p:sp>
      <p:sp>
        <p:nvSpPr>
          <p:cNvPr id="967" name="Google Shape;967;p106"/>
          <p:cNvSpPr txBox="1"/>
          <p:nvPr>
            <p:ph idx="4294967295" type="subTitle"/>
          </p:nvPr>
        </p:nvSpPr>
        <p:spPr>
          <a:xfrm>
            <a:off x="457050" y="2049475"/>
            <a:ext cx="4144200" cy="24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Speed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Brightness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etc.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Signal = Information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564" y="870225"/>
            <a:ext cx="7683111" cy="43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7"/>
          <p:cNvSpPr txBox="1"/>
          <p:nvPr/>
        </p:nvSpPr>
        <p:spPr>
          <a:xfrm>
            <a:off x="321275" y="1302700"/>
            <a:ext cx="3443100" cy="30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AutoNum type="arabicPeriod"/>
            </a:pPr>
            <a:r>
              <a:rPr lang="en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is it?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AutoNum type="arabicPeriod"/>
            </a:pPr>
            <a:r>
              <a:rPr lang="en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does it work?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AutoNum type="arabicPeriod"/>
            </a:pPr>
            <a:r>
              <a:rPr lang="en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 it possible to be made using arduino?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107"/>
          <p:cNvSpPr txBox="1"/>
          <p:nvPr>
            <p:ph type="title"/>
          </p:nvPr>
        </p:nvSpPr>
        <p:spPr>
          <a:xfrm>
            <a:off x="432500" y="339850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cube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8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 LEDs</a:t>
            </a:r>
            <a:br>
              <a:rPr lang="en"/>
            </a:br>
            <a:r>
              <a:rPr lang="en"/>
              <a:t>min. No. of pins ?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109"/>
          <p:cNvGrpSpPr/>
          <p:nvPr/>
        </p:nvGrpSpPr>
        <p:grpSpPr>
          <a:xfrm>
            <a:off x="835600" y="810775"/>
            <a:ext cx="3507909" cy="3521950"/>
            <a:chOff x="1139225" y="820625"/>
            <a:chExt cx="3507909" cy="3521950"/>
          </a:xfrm>
        </p:grpSpPr>
        <p:cxnSp>
          <p:nvCxnSpPr>
            <p:cNvPr id="985" name="Google Shape;985;p109"/>
            <p:cNvCxnSpPr/>
            <p:nvPr/>
          </p:nvCxnSpPr>
          <p:spPr>
            <a:xfrm>
              <a:off x="1252025" y="947475"/>
              <a:ext cx="0" cy="3395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6" name="Google Shape;986;p109"/>
            <p:cNvCxnSpPr/>
            <p:nvPr/>
          </p:nvCxnSpPr>
          <p:spPr>
            <a:xfrm>
              <a:off x="1906743" y="947475"/>
              <a:ext cx="0" cy="339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7" name="Google Shape;987;p109"/>
            <p:cNvCxnSpPr/>
            <p:nvPr/>
          </p:nvCxnSpPr>
          <p:spPr>
            <a:xfrm>
              <a:off x="2561475" y="947475"/>
              <a:ext cx="0" cy="339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8" name="Google Shape;988;p109"/>
            <p:cNvCxnSpPr/>
            <p:nvPr/>
          </p:nvCxnSpPr>
          <p:spPr>
            <a:xfrm>
              <a:off x="3216193" y="947475"/>
              <a:ext cx="0" cy="339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9" name="Google Shape;989;p109"/>
            <p:cNvCxnSpPr/>
            <p:nvPr/>
          </p:nvCxnSpPr>
          <p:spPr>
            <a:xfrm>
              <a:off x="2949584" y="-750084"/>
              <a:ext cx="0" cy="3395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0" name="Google Shape;990;p109"/>
            <p:cNvCxnSpPr/>
            <p:nvPr/>
          </p:nvCxnSpPr>
          <p:spPr>
            <a:xfrm>
              <a:off x="2949584" y="-95366"/>
              <a:ext cx="0" cy="339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1" name="Google Shape;991;p109"/>
            <p:cNvCxnSpPr/>
            <p:nvPr/>
          </p:nvCxnSpPr>
          <p:spPr>
            <a:xfrm>
              <a:off x="2949584" y="559366"/>
              <a:ext cx="0" cy="339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2" name="Google Shape;992;p109"/>
            <p:cNvCxnSpPr/>
            <p:nvPr/>
          </p:nvCxnSpPr>
          <p:spPr>
            <a:xfrm>
              <a:off x="2949584" y="1214084"/>
              <a:ext cx="0" cy="339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93" name="Google Shape;993;p109"/>
            <p:cNvSpPr/>
            <p:nvPr/>
          </p:nvSpPr>
          <p:spPr>
            <a:xfrm>
              <a:off x="1139225" y="834675"/>
              <a:ext cx="225600" cy="2256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09"/>
            <p:cNvSpPr/>
            <p:nvPr/>
          </p:nvSpPr>
          <p:spPr>
            <a:xfrm>
              <a:off x="1139225" y="1489400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09"/>
            <p:cNvSpPr/>
            <p:nvPr/>
          </p:nvSpPr>
          <p:spPr>
            <a:xfrm>
              <a:off x="1139225" y="2144100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09"/>
            <p:cNvSpPr/>
            <p:nvPr/>
          </p:nvSpPr>
          <p:spPr>
            <a:xfrm>
              <a:off x="1139225" y="2798800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09"/>
            <p:cNvSpPr/>
            <p:nvPr/>
          </p:nvSpPr>
          <p:spPr>
            <a:xfrm>
              <a:off x="1793950" y="83467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09"/>
            <p:cNvSpPr/>
            <p:nvPr/>
          </p:nvSpPr>
          <p:spPr>
            <a:xfrm>
              <a:off x="1793950" y="148942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09"/>
            <p:cNvSpPr/>
            <p:nvPr/>
          </p:nvSpPr>
          <p:spPr>
            <a:xfrm>
              <a:off x="1793950" y="214412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09"/>
            <p:cNvSpPr/>
            <p:nvPr/>
          </p:nvSpPr>
          <p:spPr>
            <a:xfrm>
              <a:off x="1793950" y="279882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09"/>
            <p:cNvSpPr/>
            <p:nvPr/>
          </p:nvSpPr>
          <p:spPr>
            <a:xfrm>
              <a:off x="2448675" y="82062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09"/>
            <p:cNvSpPr/>
            <p:nvPr/>
          </p:nvSpPr>
          <p:spPr>
            <a:xfrm>
              <a:off x="2448675" y="147537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09"/>
            <p:cNvSpPr/>
            <p:nvPr/>
          </p:nvSpPr>
          <p:spPr>
            <a:xfrm>
              <a:off x="2448675" y="213007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09"/>
            <p:cNvSpPr/>
            <p:nvPr/>
          </p:nvSpPr>
          <p:spPr>
            <a:xfrm>
              <a:off x="2448675" y="278477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09"/>
            <p:cNvSpPr/>
            <p:nvPr/>
          </p:nvSpPr>
          <p:spPr>
            <a:xfrm>
              <a:off x="3103400" y="83467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09"/>
            <p:cNvSpPr/>
            <p:nvPr/>
          </p:nvSpPr>
          <p:spPr>
            <a:xfrm>
              <a:off x="3103400" y="148942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09"/>
            <p:cNvSpPr/>
            <p:nvPr/>
          </p:nvSpPr>
          <p:spPr>
            <a:xfrm>
              <a:off x="3103400" y="214412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09"/>
            <p:cNvSpPr/>
            <p:nvPr/>
          </p:nvSpPr>
          <p:spPr>
            <a:xfrm>
              <a:off x="3103400" y="279882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" name="Google Shape;1009;p109"/>
          <p:cNvGrpSpPr/>
          <p:nvPr/>
        </p:nvGrpSpPr>
        <p:grpSpPr>
          <a:xfrm>
            <a:off x="4800500" y="810775"/>
            <a:ext cx="3507909" cy="3521950"/>
            <a:chOff x="1139225" y="820625"/>
            <a:chExt cx="3507909" cy="3521950"/>
          </a:xfrm>
        </p:grpSpPr>
        <p:cxnSp>
          <p:nvCxnSpPr>
            <p:cNvPr id="1010" name="Google Shape;1010;p109"/>
            <p:cNvCxnSpPr/>
            <p:nvPr/>
          </p:nvCxnSpPr>
          <p:spPr>
            <a:xfrm>
              <a:off x="1252025" y="947475"/>
              <a:ext cx="0" cy="339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1" name="Google Shape;1011;p109"/>
            <p:cNvCxnSpPr/>
            <p:nvPr/>
          </p:nvCxnSpPr>
          <p:spPr>
            <a:xfrm>
              <a:off x="1906743" y="947475"/>
              <a:ext cx="0" cy="339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2" name="Google Shape;1012;p109"/>
            <p:cNvCxnSpPr/>
            <p:nvPr/>
          </p:nvCxnSpPr>
          <p:spPr>
            <a:xfrm>
              <a:off x="2561475" y="947475"/>
              <a:ext cx="0" cy="3395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3" name="Google Shape;1013;p109"/>
            <p:cNvCxnSpPr/>
            <p:nvPr/>
          </p:nvCxnSpPr>
          <p:spPr>
            <a:xfrm>
              <a:off x="3216193" y="947475"/>
              <a:ext cx="0" cy="339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4" name="Google Shape;1014;p109"/>
            <p:cNvCxnSpPr/>
            <p:nvPr/>
          </p:nvCxnSpPr>
          <p:spPr>
            <a:xfrm>
              <a:off x="2949584" y="-750084"/>
              <a:ext cx="0" cy="339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5" name="Google Shape;1015;p109"/>
            <p:cNvCxnSpPr/>
            <p:nvPr/>
          </p:nvCxnSpPr>
          <p:spPr>
            <a:xfrm>
              <a:off x="2949584" y="-95366"/>
              <a:ext cx="0" cy="3395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6" name="Google Shape;1016;p109"/>
            <p:cNvCxnSpPr/>
            <p:nvPr/>
          </p:nvCxnSpPr>
          <p:spPr>
            <a:xfrm>
              <a:off x="2949584" y="559366"/>
              <a:ext cx="0" cy="339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7" name="Google Shape;1017;p109"/>
            <p:cNvCxnSpPr/>
            <p:nvPr/>
          </p:nvCxnSpPr>
          <p:spPr>
            <a:xfrm>
              <a:off x="2949584" y="1214084"/>
              <a:ext cx="0" cy="339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18" name="Google Shape;1018;p109"/>
            <p:cNvSpPr/>
            <p:nvPr/>
          </p:nvSpPr>
          <p:spPr>
            <a:xfrm>
              <a:off x="1139225" y="83467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09"/>
            <p:cNvSpPr/>
            <p:nvPr/>
          </p:nvSpPr>
          <p:spPr>
            <a:xfrm>
              <a:off x="1139225" y="1489400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09"/>
            <p:cNvSpPr/>
            <p:nvPr/>
          </p:nvSpPr>
          <p:spPr>
            <a:xfrm>
              <a:off x="1139225" y="2144100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09"/>
            <p:cNvSpPr/>
            <p:nvPr/>
          </p:nvSpPr>
          <p:spPr>
            <a:xfrm>
              <a:off x="1139225" y="2798800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09"/>
            <p:cNvSpPr/>
            <p:nvPr/>
          </p:nvSpPr>
          <p:spPr>
            <a:xfrm>
              <a:off x="1793950" y="83467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09"/>
            <p:cNvSpPr/>
            <p:nvPr/>
          </p:nvSpPr>
          <p:spPr>
            <a:xfrm>
              <a:off x="1793950" y="148942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09"/>
            <p:cNvSpPr/>
            <p:nvPr/>
          </p:nvSpPr>
          <p:spPr>
            <a:xfrm>
              <a:off x="1793950" y="214412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09"/>
            <p:cNvSpPr/>
            <p:nvPr/>
          </p:nvSpPr>
          <p:spPr>
            <a:xfrm>
              <a:off x="1793950" y="279882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09"/>
            <p:cNvSpPr/>
            <p:nvPr/>
          </p:nvSpPr>
          <p:spPr>
            <a:xfrm>
              <a:off x="2448675" y="82062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09"/>
            <p:cNvSpPr/>
            <p:nvPr/>
          </p:nvSpPr>
          <p:spPr>
            <a:xfrm>
              <a:off x="2448675" y="1475375"/>
              <a:ext cx="225600" cy="2256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09"/>
            <p:cNvSpPr/>
            <p:nvPr/>
          </p:nvSpPr>
          <p:spPr>
            <a:xfrm>
              <a:off x="2448675" y="213007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09"/>
            <p:cNvSpPr/>
            <p:nvPr/>
          </p:nvSpPr>
          <p:spPr>
            <a:xfrm>
              <a:off x="2448675" y="278477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09"/>
            <p:cNvSpPr/>
            <p:nvPr/>
          </p:nvSpPr>
          <p:spPr>
            <a:xfrm>
              <a:off x="3103400" y="83467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09"/>
            <p:cNvSpPr/>
            <p:nvPr/>
          </p:nvSpPr>
          <p:spPr>
            <a:xfrm>
              <a:off x="3103400" y="148942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09"/>
            <p:cNvSpPr/>
            <p:nvPr/>
          </p:nvSpPr>
          <p:spPr>
            <a:xfrm>
              <a:off x="3103400" y="214412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09"/>
            <p:cNvSpPr/>
            <p:nvPr/>
          </p:nvSpPr>
          <p:spPr>
            <a:xfrm>
              <a:off x="3103400" y="2798825"/>
              <a:ext cx="225600" cy="2256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110"/>
          <p:cNvPicPr preferRelativeResize="0"/>
          <p:nvPr/>
        </p:nvPicPr>
        <p:blipFill rotWithShape="1">
          <a:blip r:embed="rId3">
            <a:alphaModFix/>
          </a:blip>
          <a:srcRect b="0" l="18032" r="15104" t="51245"/>
          <a:stretch/>
        </p:blipFill>
        <p:spPr>
          <a:xfrm>
            <a:off x="4571999" y="2496051"/>
            <a:ext cx="4312051" cy="23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110"/>
          <p:cNvSpPr txBox="1"/>
          <p:nvPr>
            <p:ph type="title"/>
          </p:nvPr>
        </p:nvSpPr>
        <p:spPr>
          <a:xfrm>
            <a:off x="457200" y="1044175"/>
            <a:ext cx="41787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multiplexing</a:t>
            </a:r>
            <a:endParaRPr/>
          </a:p>
        </p:txBody>
      </p:sp>
      <p:pic>
        <p:nvPicPr>
          <p:cNvPr id="1040" name="Google Shape;1040;p110"/>
          <p:cNvPicPr preferRelativeResize="0"/>
          <p:nvPr/>
        </p:nvPicPr>
        <p:blipFill rotWithShape="1">
          <a:blip r:embed="rId3">
            <a:alphaModFix/>
          </a:blip>
          <a:srcRect b="53946" l="22564" r="26853" t="0"/>
          <a:stretch/>
        </p:blipFill>
        <p:spPr>
          <a:xfrm>
            <a:off x="760375" y="2225050"/>
            <a:ext cx="3262200" cy="2228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1" name="Google Shape;1041;p110"/>
          <p:cNvCxnSpPr/>
          <p:nvPr/>
        </p:nvCxnSpPr>
        <p:spPr>
          <a:xfrm>
            <a:off x="7019757" y="315150"/>
            <a:ext cx="0" cy="7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2" name="Google Shape;1042;p110"/>
          <p:cNvSpPr/>
          <p:nvPr/>
        </p:nvSpPr>
        <p:spPr>
          <a:xfrm>
            <a:off x="6032752" y="506066"/>
            <a:ext cx="1974000" cy="15399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3" name="Google Shape;1043;p110"/>
          <p:cNvCxnSpPr/>
          <p:nvPr/>
        </p:nvCxnSpPr>
        <p:spPr>
          <a:xfrm flipH="1" rot="10800000">
            <a:off x="5538275" y="1759600"/>
            <a:ext cx="935100" cy="5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4" name="Google Shape;1044;p110"/>
          <p:cNvCxnSpPr/>
          <p:nvPr/>
        </p:nvCxnSpPr>
        <p:spPr>
          <a:xfrm rot="10800000">
            <a:off x="7565825" y="1766800"/>
            <a:ext cx="939000" cy="58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5" name="Google Shape;1045;p110"/>
          <p:cNvSpPr/>
          <p:nvPr/>
        </p:nvSpPr>
        <p:spPr>
          <a:xfrm>
            <a:off x="6473309" y="1041517"/>
            <a:ext cx="1092900" cy="726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10"/>
          <p:cNvSpPr/>
          <p:nvPr/>
        </p:nvSpPr>
        <p:spPr>
          <a:xfrm>
            <a:off x="6421900" y="1173275"/>
            <a:ext cx="202500" cy="20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</a:t>
            </a:r>
            <a:endParaRPr sz="900"/>
          </a:p>
        </p:txBody>
      </p:sp>
      <p:sp>
        <p:nvSpPr>
          <p:cNvPr id="1047" name="Google Shape;1047;p110"/>
          <p:cNvSpPr/>
          <p:nvPr/>
        </p:nvSpPr>
        <p:spPr>
          <a:xfrm>
            <a:off x="6626778" y="1378115"/>
            <a:ext cx="202500" cy="20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6</a:t>
            </a:r>
            <a:endParaRPr sz="900"/>
          </a:p>
        </p:txBody>
      </p:sp>
      <p:sp>
        <p:nvSpPr>
          <p:cNvPr id="1048" name="Google Shape;1048;p110"/>
          <p:cNvSpPr/>
          <p:nvPr/>
        </p:nvSpPr>
        <p:spPr>
          <a:xfrm>
            <a:off x="7439911" y="1173275"/>
            <a:ext cx="202500" cy="20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4</a:t>
            </a:r>
            <a:endParaRPr sz="900"/>
          </a:p>
        </p:txBody>
      </p:sp>
      <p:sp>
        <p:nvSpPr>
          <p:cNvPr id="1049" name="Google Shape;1049;p110"/>
          <p:cNvSpPr/>
          <p:nvPr/>
        </p:nvSpPr>
        <p:spPr>
          <a:xfrm>
            <a:off x="7212423" y="1377036"/>
            <a:ext cx="202500" cy="20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</a:t>
            </a:r>
            <a:endParaRPr sz="900"/>
          </a:p>
        </p:txBody>
      </p:sp>
      <p:sp>
        <p:nvSpPr>
          <p:cNvPr id="1050" name="Google Shape;1050;p110"/>
          <p:cNvSpPr/>
          <p:nvPr/>
        </p:nvSpPr>
        <p:spPr>
          <a:xfrm>
            <a:off x="6918350" y="1666000"/>
            <a:ext cx="202500" cy="20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</a:t>
            </a:r>
            <a:endParaRPr sz="900"/>
          </a:p>
        </p:txBody>
      </p:sp>
      <p:sp>
        <p:nvSpPr>
          <p:cNvPr id="1051" name="Google Shape;1051;p110"/>
          <p:cNvSpPr/>
          <p:nvPr/>
        </p:nvSpPr>
        <p:spPr>
          <a:xfrm>
            <a:off x="6918350" y="1955050"/>
            <a:ext cx="202500" cy="20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</a:t>
            </a:r>
            <a:endParaRPr sz="900"/>
          </a:p>
        </p:txBody>
      </p:sp>
      <p:sp>
        <p:nvSpPr>
          <p:cNvPr id="1052" name="Google Shape;1052;p110"/>
          <p:cNvSpPr txBox="1"/>
          <p:nvPr/>
        </p:nvSpPr>
        <p:spPr>
          <a:xfrm>
            <a:off x="5245025" y="1890550"/>
            <a:ext cx="530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 Regular"/>
                <a:ea typeface="Muli Regular"/>
                <a:cs typeface="Muli Regular"/>
                <a:sym typeface="Muli Regular"/>
              </a:rPr>
              <a:t>13</a:t>
            </a:r>
            <a:endParaRPr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053" name="Google Shape;1053;p110"/>
          <p:cNvSpPr txBox="1"/>
          <p:nvPr/>
        </p:nvSpPr>
        <p:spPr>
          <a:xfrm>
            <a:off x="8261943" y="1890550"/>
            <a:ext cx="530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 Regular"/>
                <a:ea typeface="Muli Regular"/>
                <a:cs typeface="Muli Regular"/>
                <a:sym typeface="Muli Regular"/>
              </a:rPr>
              <a:t>12</a:t>
            </a:r>
            <a:endParaRPr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054" name="Google Shape;1054;p110"/>
          <p:cNvSpPr txBox="1"/>
          <p:nvPr/>
        </p:nvSpPr>
        <p:spPr>
          <a:xfrm>
            <a:off x="6615368" y="178750"/>
            <a:ext cx="530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 Regular"/>
                <a:ea typeface="Muli Regular"/>
                <a:cs typeface="Muli Regular"/>
                <a:sym typeface="Muli Regular"/>
              </a:rPr>
              <a:t>11</a:t>
            </a:r>
            <a:endParaRPr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7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DD</a:t>
            </a:r>
            <a:endParaRPr sz="5400"/>
          </a:p>
        </p:txBody>
      </p:sp>
      <p:sp>
        <p:nvSpPr>
          <p:cNvPr id="643" name="Google Shape;643;p5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4" name="Google Shape;644;p57"/>
          <p:cNvPicPr preferRelativeResize="0"/>
          <p:nvPr/>
        </p:nvPicPr>
        <p:blipFill rotWithShape="1">
          <a:blip r:embed="rId3">
            <a:alphaModFix/>
          </a:blip>
          <a:srcRect b="6289" l="0" r="0" t="2958"/>
          <a:stretch/>
        </p:blipFill>
        <p:spPr>
          <a:xfrm>
            <a:off x="2598550" y="868075"/>
            <a:ext cx="5981700" cy="36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00" y="1665800"/>
            <a:ext cx="4070674" cy="228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1950" y="1357708"/>
            <a:ext cx="4358950" cy="2905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1"/>
            </a:gs>
            <a:gs pos="44000">
              <a:srgbClr val="E9EDF3">
                <a:alpha val="19607"/>
              </a:srgbClr>
            </a:gs>
            <a:gs pos="72000">
              <a:srgbClr val="E9EDF3">
                <a:alpha val="64705"/>
              </a:srgbClr>
            </a:gs>
            <a:gs pos="100000">
              <a:srgbClr val="D0D8E5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12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066" name="Google Shape;1066;p112"/>
          <p:cNvSpPr txBox="1"/>
          <p:nvPr/>
        </p:nvSpPr>
        <p:spPr>
          <a:xfrm>
            <a:off x="1314450" y="2730750"/>
            <a:ext cx="64677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rPr>
              <a:t>The real deal</a:t>
            </a:r>
            <a:endParaRPr sz="2200">
              <a:solidFill>
                <a:srgbClr val="65617D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067" name="Google Shape;1067;p112"/>
          <p:cNvSpPr txBox="1"/>
          <p:nvPr/>
        </p:nvSpPr>
        <p:spPr>
          <a:xfrm>
            <a:off x="685800" y="135915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Poppins"/>
                <a:ea typeface="Poppins"/>
                <a:cs typeface="Poppins"/>
                <a:sym typeface="Poppins"/>
              </a:rPr>
              <a:t>KIT</a:t>
            </a:r>
            <a:endParaRPr b="1" sz="4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2" name="Google Shape;1072;p113"/>
          <p:cNvGraphicFramePr/>
          <p:nvPr/>
        </p:nvGraphicFramePr>
        <p:xfrm>
          <a:off x="615900" y="12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{646041E6-B88A-4EA1-A938-F717A267637F}</a:tableStyleId>
              </a:tblPr>
              <a:tblGrid>
                <a:gridCol w="2428875"/>
                <a:gridCol w="695325"/>
                <a:gridCol w="952500"/>
                <a:gridCol w="952500"/>
                <a:gridCol w="952500"/>
                <a:gridCol w="952500"/>
              </a:tblGrid>
              <a:tr h="151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Component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Qty.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DD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Basic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LFR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Complete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Chassis BIG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Wheels BIG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Motors 300RPM.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DPDT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Ribbon wire (unit - meter)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Potentiometer - 10K ohm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LEDs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Servo motor (SG90)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Perfboard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Wire stripper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Single core wire (1 red + 1 black )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Arduino UNO + Cable (1+1)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Breadboard (Medium size)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Jumper Wires (10 MM,10 MF,10 FF)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Soldering Kit (1 Rod + 1 Solder + 1 Flux )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IR Sensors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Motor driver L298N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BO Motors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Castor wheel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Chassis (SMALL)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Battery Li-ion 3S 12V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Charger/Adapter 12V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Connector (Barrel jack)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Wheels SMALL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7805 IC - voltage regulator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Relay (Only relay, not module)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FF64"/>
                    </a:solidFill>
                  </a:tcPr>
                </a:tc>
              </a:tr>
              <a:tr h="151775">
                <a:tc gridSpan="2"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1400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900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1600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2900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8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DD</a:t>
            </a:r>
            <a:endParaRPr sz="5400"/>
          </a:p>
        </p:txBody>
      </p:sp>
      <p:sp>
        <p:nvSpPr>
          <p:cNvPr id="650" name="Google Shape;650;p5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1" name="Google Shape;65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975" y="1399050"/>
            <a:ext cx="666750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9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Back To Basics</a:t>
            </a:r>
            <a:endParaRPr sz="5400"/>
          </a:p>
        </p:txBody>
      </p:sp>
      <p:sp>
        <p:nvSpPr>
          <p:cNvPr id="657" name="Google Shape;657;p5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0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Signals</a:t>
            </a:r>
            <a:endParaRPr sz="5400"/>
          </a:p>
        </p:txBody>
      </p:sp>
      <p:pic>
        <p:nvPicPr>
          <p:cNvPr id="663" name="Google Shape;663;p60"/>
          <p:cNvPicPr preferRelativeResize="0"/>
          <p:nvPr/>
        </p:nvPicPr>
        <p:blipFill rotWithShape="1">
          <a:blip r:embed="rId3">
            <a:alphaModFix/>
          </a:blip>
          <a:srcRect b="34093" l="17920" r="21762" t="28280"/>
          <a:stretch/>
        </p:blipFill>
        <p:spPr>
          <a:xfrm>
            <a:off x="6529206" y="2714643"/>
            <a:ext cx="2256443" cy="11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2525" y="2395277"/>
            <a:ext cx="1934196" cy="17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0"/>
          <p:cNvPicPr preferRelativeResize="0"/>
          <p:nvPr/>
        </p:nvPicPr>
        <p:blipFill rotWithShape="1">
          <a:blip r:embed="rId5">
            <a:alphaModFix/>
          </a:blip>
          <a:srcRect b="0" l="0" r="-4679" t="0"/>
          <a:stretch/>
        </p:blipFill>
        <p:spPr>
          <a:xfrm>
            <a:off x="6529206" y="1327190"/>
            <a:ext cx="2256442" cy="72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60"/>
          <p:cNvPicPr preferRelativeResize="0"/>
          <p:nvPr/>
        </p:nvPicPr>
        <p:blipFill rotWithShape="1">
          <a:blip r:embed="rId6">
            <a:alphaModFix/>
          </a:blip>
          <a:srcRect b="0" l="0" r="-6666" t="0"/>
          <a:stretch/>
        </p:blipFill>
        <p:spPr>
          <a:xfrm>
            <a:off x="4378700" y="1044175"/>
            <a:ext cx="1801839" cy="1287158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0"/>
          <p:cNvSpPr txBox="1"/>
          <p:nvPr>
            <p:ph idx="4294967295" type="subTitle"/>
          </p:nvPr>
        </p:nvSpPr>
        <p:spPr>
          <a:xfrm>
            <a:off x="457050" y="2049475"/>
            <a:ext cx="4144200" cy="24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